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6" r:id="rId19"/>
    <p:sldId id="277" r:id="rId20"/>
    <p:sldId id="279" r:id="rId21"/>
    <p:sldId id="280" r:id="rId22"/>
    <p:sldId id="281" r:id="rId23"/>
    <p:sldId id="282" r:id="rId24"/>
    <p:sldId id="284" r:id="rId25"/>
    <p:sldId id="285" r:id="rId26"/>
    <p:sldId id="286"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BF15"/>
    <a:srgbClr val="486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13.10.2024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66425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13.10.2024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06818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13.10.2024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866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0938807-D578-4F1F-A085-F649980FDA02}" type="datetimeFigureOut">
              <a:rPr lang="tr-TR" smtClean="0"/>
              <a:t>13.10.2024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215778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50938807-D578-4F1F-A085-F649980FDA02}" type="datetimeFigureOut">
              <a:rPr lang="tr-TR" smtClean="0"/>
              <a:t>13.10.2024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203788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0938807-D578-4F1F-A085-F649980FDA02}" type="datetimeFigureOut">
              <a:rPr lang="tr-TR" smtClean="0"/>
              <a:t>13.10.2024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255999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0938807-D578-4F1F-A085-F649980FDA02}" type="datetimeFigureOut">
              <a:rPr lang="tr-TR" smtClean="0"/>
              <a:t>13.10.2024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317829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0938807-D578-4F1F-A085-F649980FDA02}" type="datetimeFigureOut">
              <a:rPr lang="tr-TR" smtClean="0"/>
              <a:t>13.10.2024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94399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938807-D578-4F1F-A085-F649980FDA02}" type="datetimeFigureOut">
              <a:rPr lang="tr-TR" smtClean="0"/>
              <a:t>13.10.2024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1816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0938807-D578-4F1F-A085-F649980FDA02}" type="datetimeFigureOut">
              <a:rPr lang="tr-TR" smtClean="0"/>
              <a:t>13.10.2024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17308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0938807-D578-4F1F-A085-F649980FDA02}" type="datetimeFigureOut">
              <a:rPr lang="tr-TR" smtClean="0"/>
              <a:t>13.10.2024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C1426C-0702-4F47-A621-EDCF8EAE2BAB}" type="slidenum">
              <a:rPr lang="tr-TR" smtClean="0"/>
              <a:t>‹#›</a:t>
            </a:fld>
            <a:endParaRPr lang="tr-TR"/>
          </a:p>
        </p:txBody>
      </p:sp>
    </p:spTree>
    <p:extLst>
      <p:ext uri="{BB962C8B-B14F-4D97-AF65-F5344CB8AC3E}">
        <p14:creationId xmlns:p14="http://schemas.microsoft.com/office/powerpoint/2010/main" val="320843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938807-D578-4F1F-A085-F649980FDA02}" type="datetimeFigureOut">
              <a:rPr lang="tr-TR" smtClean="0"/>
              <a:t>13.10.2024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CC1426C-0702-4F47-A621-EDCF8EAE2BAB}" type="slidenum">
              <a:rPr lang="tr-TR" smtClean="0"/>
              <a:t>‹#›</a:t>
            </a:fld>
            <a:endParaRPr lang="tr-TR"/>
          </a:p>
        </p:txBody>
      </p:sp>
    </p:spTree>
    <p:extLst>
      <p:ext uri="{BB962C8B-B14F-4D97-AF65-F5344CB8AC3E}">
        <p14:creationId xmlns:p14="http://schemas.microsoft.com/office/powerpoint/2010/main" val="26084596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siyah, karanlık içeren bir resim&#10;&#10;Açıklama otomatik olarak oluşturuldu">
            <a:extLst>
              <a:ext uri="{FF2B5EF4-FFF2-40B4-BE49-F238E27FC236}">
                <a16:creationId xmlns:a16="http://schemas.microsoft.com/office/drawing/2014/main" id="{8D66A5AA-A8F2-501B-BF73-8E4883CA71DF}"/>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12158" y="-1732362"/>
            <a:ext cx="9367684" cy="9367684"/>
          </a:xfrm>
          <a:prstGeom prst="rect">
            <a:avLst/>
          </a:prstGeom>
        </p:spPr>
      </p:pic>
      <p:sp>
        <p:nvSpPr>
          <p:cNvPr id="7" name="Dikdörtgen 6">
            <a:extLst>
              <a:ext uri="{FF2B5EF4-FFF2-40B4-BE49-F238E27FC236}">
                <a16:creationId xmlns:a16="http://schemas.microsoft.com/office/drawing/2014/main" id="{F2E94E1B-756A-3E94-C599-BA21025FA76F}"/>
              </a:ext>
            </a:extLst>
          </p:cNvPr>
          <p:cNvSpPr/>
          <p:nvPr/>
        </p:nvSpPr>
        <p:spPr>
          <a:xfrm>
            <a:off x="-2" y="3589921"/>
            <a:ext cx="12191999" cy="1192161"/>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6" name="Metin kutusu 5">
            <a:extLst>
              <a:ext uri="{FF2B5EF4-FFF2-40B4-BE49-F238E27FC236}">
                <a16:creationId xmlns:a16="http://schemas.microsoft.com/office/drawing/2014/main" id="{9F5E5DB5-2DAB-0336-5C2B-5F7ABB229C43}"/>
              </a:ext>
            </a:extLst>
          </p:cNvPr>
          <p:cNvSpPr txBox="1"/>
          <p:nvPr/>
        </p:nvSpPr>
        <p:spPr>
          <a:xfrm>
            <a:off x="3278560" y="3770502"/>
            <a:ext cx="5716630" cy="830997"/>
          </a:xfrm>
          <a:prstGeom prst="rect">
            <a:avLst/>
          </a:prstGeom>
          <a:noFill/>
        </p:spPr>
        <p:txBody>
          <a:bodyPr wrap="none" rtlCol="0">
            <a:spAutoFit/>
          </a:bodyPr>
          <a:lstStyle/>
          <a:p>
            <a:pPr algn="ctr"/>
            <a:r>
              <a:rPr lang="tr-TR" sz="4800" dirty="0">
                <a:solidFill>
                  <a:schemeClr val="bg1"/>
                </a:solidFill>
                <a:latin typeface="Quicksand SemiBold" pitchFamily="2" charset="-94"/>
              </a:rPr>
              <a:t>Allah – İnsan İlişkisi</a:t>
            </a:r>
          </a:p>
        </p:txBody>
      </p:sp>
      <p:sp>
        <p:nvSpPr>
          <p:cNvPr id="8" name="Dikdörtgen 7">
            <a:extLst>
              <a:ext uri="{FF2B5EF4-FFF2-40B4-BE49-F238E27FC236}">
                <a16:creationId xmlns:a16="http://schemas.microsoft.com/office/drawing/2014/main" id="{B006F7AD-64F5-432A-3C6A-8B022E57B5DF}"/>
              </a:ext>
            </a:extLst>
          </p:cNvPr>
          <p:cNvSpPr/>
          <p:nvPr/>
        </p:nvSpPr>
        <p:spPr>
          <a:xfrm>
            <a:off x="-3" y="4782080"/>
            <a:ext cx="12191998" cy="83099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9" name="Metin kutusu 8">
            <a:extLst>
              <a:ext uri="{FF2B5EF4-FFF2-40B4-BE49-F238E27FC236}">
                <a16:creationId xmlns:a16="http://schemas.microsoft.com/office/drawing/2014/main" id="{A98AFAD6-FAD7-DD61-2656-98CEF0D8635B}"/>
              </a:ext>
            </a:extLst>
          </p:cNvPr>
          <p:cNvSpPr txBox="1"/>
          <p:nvPr/>
        </p:nvSpPr>
        <p:spPr>
          <a:xfrm>
            <a:off x="4613057" y="4885524"/>
            <a:ext cx="2965877" cy="584775"/>
          </a:xfrm>
          <a:prstGeom prst="rect">
            <a:avLst/>
          </a:prstGeom>
          <a:noFill/>
        </p:spPr>
        <p:txBody>
          <a:bodyPr wrap="none" rtlCol="0">
            <a:spAutoFit/>
          </a:bodyPr>
          <a:lstStyle/>
          <a:p>
            <a:r>
              <a:rPr lang="tr-TR" sz="3200" dirty="0">
                <a:latin typeface="Quicksand SemiBold" pitchFamily="2" charset="-94"/>
              </a:rPr>
              <a:t>9. Sınıf 1. Ünite</a:t>
            </a:r>
          </a:p>
        </p:txBody>
      </p:sp>
      <p:sp>
        <p:nvSpPr>
          <p:cNvPr id="2" name="Metin kutusu 1">
            <a:extLst>
              <a:ext uri="{FF2B5EF4-FFF2-40B4-BE49-F238E27FC236}">
                <a16:creationId xmlns:a16="http://schemas.microsoft.com/office/drawing/2014/main" id="{4B188ACB-4665-FA5B-AA99-5551016B14A3}"/>
              </a:ext>
            </a:extLst>
          </p:cNvPr>
          <p:cNvSpPr txBox="1"/>
          <p:nvPr/>
        </p:nvSpPr>
        <p:spPr>
          <a:xfrm>
            <a:off x="4411606" y="5716519"/>
            <a:ext cx="3368777" cy="400110"/>
          </a:xfrm>
          <a:prstGeom prst="rect">
            <a:avLst/>
          </a:prstGeom>
          <a:noFill/>
        </p:spPr>
        <p:txBody>
          <a:bodyPr wrap="square" rtlCol="0">
            <a:spAutoFit/>
          </a:bodyPr>
          <a:lstStyle/>
          <a:p>
            <a:r>
              <a:rPr lang="tr-TR" sz="2000" dirty="0">
                <a:latin typeface="Quicksand Light" pitchFamily="2" charset="-94"/>
                <a:cs typeface="Quire Sans" panose="020B0502040204020203" pitchFamily="34" charset="0"/>
              </a:rPr>
              <a:t>Din Kültürü ve Ahlak Bilgisi</a:t>
            </a:r>
          </a:p>
        </p:txBody>
      </p:sp>
      <p:sp>
        <p:nvSpPr>
          <p:cNvPr id="3" name="Metin kutusu 2">
            <a:extLst>
              <a:ext uri="{FF2B5EF4-FFF2-40B4-BE49-F238E27FC236}">
                <a16:creationId xmlns:a16="http://schemas.microsoft.com/office/drawing/2014/main" id="{DE65E5DB-56F1-6F04-7696-A8F5C7C2B676}"/>
              </a:ext>
            </a:extLst>
          </p:cNvPr>
          <p:cNvSpPr txBox="1"/>
          <p:nvPr/>
        </p:nvSpPr>
        <p:spPr>
          <a:xfrm>
            <a:off x="5126798" y="6116629"/>
            <a:ext cx="1938391" cy="400110"/>
          </a:xfrm>
          <a:prstGeom prst="rect">
            <a:avLst/>
          </a:prstGeom>
          <a:noFill/>
        </p:spPr>
        <p:txBody>
          <a:bodyPr wrap="square" rtlCol="0">
            <a:spAutoFit/>
          </a:bodyPr>
          <a:lstStyle/>
          <a:p>
            <a:r>
              <a:rPr lang="tr-TR" sz="2000" dirty="0">
                <a:latin typeface="Quicksand Light" pitchFamily="2" charset="-94"/>
                <a:cs typeface="Quire Sans" panose="020B0502040204020203" pitchFamily="34" charset="0"/>
              </a:rPr>
              <a:t>Emirhan Kişmir</a:t>
            </a:r>
          </a:p>
        </p:txBody>
      </p:sp>
    </p:spTree>
    <p:extLst>
      <p:ext uri="{BB962C8B-B14F-4D97-AF65-F5344CB8AC3E}">
        <p14:creationId xmlns:p14="http://schemas.microsoft.com/office/powerpoint/2010/main" val="312719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A771A22C-3738-166C-F4BD-F6C58D1B9C87}"/>
              </a:ext>
            </a:extLst>
          </p:cNvPr>
          <p:cNvSpPr txBox="1"/>
          <p:nvPr/>
        </p:nvSpPr>
        <p:spPr>
          <a:xfrm>
            <a:off x="1032386" y="2072514"/>
            <a:ext cx="10127225" cy="2308324"/>
          </a:xfrm>
          <a:prstGeom prst="rect">
            <a:avLst/>
          </a:prstGeom>
          <a:noFill/>
        </p:spPr>
        <p:txBody>
          <a:bodyPr wrap="square">
            <a:spAutoFit/>
          </a:bodyPr>
          <a:lstStyle/>
          <a:p>
            <a:pPr algn="just"/>
            <a:r>
              <a:rPr lang="tr-TR" sz="2400" i="0" u="none" strike="noStrike" baseline="0" dirty="0">
                <a:solidFill>
                  <a:srgbClr val="221E1F"/>
                </a:solidFill>
                <a:latin typeface="Quicksand Medium" pitchFamily="2" charset="-94"/>
              </a:rPr>
              <a:t>“Rahman ve Rahîm olan Allah’ın adıyla. Hamt, âlemlerin Rabbi, Rahman, Rahîm, hesap ve ceza gününün (ahiret gününün) maliki Allah’a mahsustur. (Allah’ım!) Yalnız sana ibadet ederiz ve yalnız senden yardım dileriz. Bizi dosdoğru yola ilet. Nimetine erdirdiklerinin yoluna; gazaba uğramışların yoluna da doğrudan sapmışların yoluna da değil!”</a:t>
            </a:r>
            <a:endParaRPr lang="tr-TR" sz="2400" dirty="0">
              <a:latin typeface="Quicksand Medium" pitchFamily="2" charset="-94"/>
            </a:endParaRPr>
          </a:p>
        </p:txBody>
      </p:sp>
      <p:pic>
        <p:nvPicPr>
          <p:cNvPr id="4" name="Resim 3" descr="siyah, karanlık içeren bir resim&#10;&#10;Açıklama otomatik olarak oluşturuldu">
            <a:extLst>
              <a:ext uri="{FF2B5EF4-FFF2-40B4-BE49-F238E27FC236}">
                <a16:creationId xmlns:a16="http://schemas.microsoft.com/office/drawing/2014/main" id="{9375B433-BE0E-13AF-F0F1-B72534631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5" name="Dikdörtgen 4">
            <a:extLst>
              <a:ext uri="{FF2B5EF4-FFF2-40B4-BE49-F238E27FC236}">
                <a16:creationId xmlns:a16="http://schemas.microsoft.com/office/drawing/2014/main" id="{1FB6F1D6-8587-14DB-8804-2C743B07E2C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7972C92D-DEA5-5FA4-4A33-E68F44633902}"/>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7573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1779024"/>
            <a:ext cx="9434049" cy="2554545"/>
          </a:xfrm>
          <a:prstGeom prst="rect">
            <a:avLst/>
          </a:prstGeom>
          <a:noFill/>
        </p:spPr>
        <p:txBody>
          <a:bodyPr wrap="square" rtlCol="0">
            <a:spAutoFit/>
          </a:bodyPr>
          <a:lstStyle/>
          <a:p>
            <a:pPr algn="ctr"/>
            <a:r>
              <a:rPr lang="tr-TR" sz="3200" b="1" i="0" u="none" strike="noStrike" baseline="0" dirty="0" err="1">
                <a:solidFill>
                  <a:srgbClr val="221E1F"/>
                </a:solidFill>
                <a:latin typeface="Quicksand Medium" pitchFamily="2" charset="-94"/>
              </a:rPr>
              <a:t>Hamd</a:t>
            </a:r>
            <a:endParaRPr lang="tr-TR" sz="3200" b="1" i="0" u="none" strike="noStrike" baseline="0" dirty="0">
              <a:solidFill>
                <a:srgbClr val="221E1F"/>
              </a:solidFill>
              <a:latin typeface="Quicksand Medium" pitchFamily="2" charset="-94"/>
            </a:endParaRPr>
          </a:p>
          <a:p>
            <a:pPr algn="ctr"/>
            <a:endParaRPr lang="tr-TR" sz="3200" b="1" i="0" u="none" strike="noStrike" baseline="0" dirty="0">
              <a:solidFill>
                <a:srgbClr val="221E1F"/>
              </a:solidFill>
              <a:latin typeface="Quicksand Medium" pitchFamily="2" charset="-94"/>
            </a:endParaRPr>
          </a:p>
          <a:p>
            <a:pPr algn="ctr"/>
            <a:r>
              <a:rPr lang="tr-TR" sz="2400" b="0" i="0" u="none" strike="noStrike" baseline="0" dirty="0">
                <a:solidFill>
                  <a:srgbClr val="221E1F"/>
                </a:solidFill>
                <a:latin typeface="Quicksand Medium" pitchFamily="2" charset="-94"/>
              </a:rPr>
              <a:t>Üstünlük ve erdemlilikle niteleme, yüceltme</a:t>
            </a:r>
          </a:p>
          <a:p>
            <a:pPr algn="ctr"/>
            <a:endParaRPr lang="tr-TR" sz="2400" b="0" i="0" u="none" strike="noStrike" baseline="0" dirty="0">
              <a:solidFill>
                <a:srgbClr val="221E1F"/>
              </a:solidFill>
              <a:latin typeface="Quicksand Medium" pitchFamily="2" charset="-94"/>
            </a:endParaRPr>
          </a:p>
          <a:p>
            <a:pPr algn="ctr"/>
            <a:r>
              <a:rPr lang="tr-TR" sz="2400" dirty="0">
                <a:solidFill>
                  <a:srgbClr val="221E1F"/>
                </a:solidFill>
                <a:latin typeface="XBGJNE+Helvetica"/>
              </a:rPr>
              <a:t>S</a:t>
            </a:r>
            <a:r>
              <a:rPr lang="tr-TR" sz="2400" b="0" i="0" u="none" strike="noStrike" baseline="0" dirty="0">
                <a:solidFill>
                  <a:srgbClr val="221E1F"/>
                </a:solidFill>
                <a:latin typeface="XBGJNE+Helvetica"/>
              </a:rPr>
              <a:t>evgi ve saygıyla Allah’ı (cc) anmak ve O’nun emirlerini yerine getirip yasaklarından kaçınmaktır.</a:t>
            </a:r>
            <a:endParaRPr lang="tr-TR" sz="2400" b="1" i="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281547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2596860"/>
            <a:ext cx="9434049" cy="830997"/>
          </a:xfrm>
          <a:prstGeom prst="rect">
            <a:avLst/>
          </a:prstGeom>
          <a:noFill/>
        </p:spPr>
        <p:txBody>
          <a:bodyPr wrap="square" rtlCol="0">
            <a:spAutoFit/>
          </a:bodyPr>
          <a:lstStyle/>
          <a:p>
            <a:pPr algn="ctr"/>
            <a:r>
              <a:rPr lang="tr-TR" sz="2400" i="0" u="none" strike="noStrike" baseline="0" dirty="0">
                <a:solidFill>
                  <a:srgbClr val="221E1F"/>
                </a:solidFill>
                <a:latin typeface="Quicksand Medium" pitchFamily="2" charset="-94"/>
              </a:rPr>
              <a:t>Belirli vakitlerde ibadet eden insan hayatın her anında sorumluluk duygusuyla yaşar.</a:t>
            </a:r>
          </a:p>
        </p:txBody>
      </p:sp>
    </p:spTree>
    <p:extLst>
      <p:ext uri="{BB962C8B-B14F-4D97-AF65-F5344CB8AC3E}">
        <p14:creationId xmlns:p14="http://schemas.microsoft.com/office/powerpoint/2010/main" val="9914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55BD0E0-1D53-07D1-EB60-A153800C90C2}"/>
              </a:ext>
            </a:extLst>
          </p:cNvPr>
          <p:cNvPicPr>
            <a:picLocks noChangeAspect="1"/>
          </p:cNvPicPr>
          <p:nvPr/>
        </p:nvPicPr>
        <p:blipFill>
          <a:blip r:embed="rId2"/>
          <a:stretch>
            <a:fillRect/>
          </a:stretch>
        </p:blipFill>
        <p:spPr>
          <a:xfrm>
            <a:off x="2650227" y="1318829"/>
            <a:ext cx="6891543" cy="3980758"/>
          </a:xfrm>
          <a:prstGeom prst="rect">
            <a:avLst/>
          </a:prstGeom>
        </p:spPr>
      </p:pic>
      <p:pic>
        <p:nvPicPr>
          <p:cNvPr id="4" name="Resim 3" descr="siyah, karanlık içeren bir resim&#10;&#10;Açıklama otomatik olarak oluşturuldu">
            <a:extLst>
              <a:ext uri="{FF2B5EF4-FFF2-40B4-BE49-F238E27FC236}">
                <a16:creationId xmlns:a16="http://schemas.microsoft.com/office/drawing/2014/main" id="{ED5834A0-A3BD-C599-8364-29DE9A220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5" name="Dikdörtgen 4">
            <a:extLst>
              <a:ext uri="{FF2B5EF4-FFF2-40B4-BE49-F238E27FC236}">
                <a16:creationId xmlns:a16="http://schemas.microsoft.com/office/drawing/2014/main" id="{D47A0CE5-231A-74D6-1E57-CF5DAB4E1928}"/>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D77BF660-591B-0F96-5029-C1B562EEAA51}"/>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3832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1981307"/>
            <a:ext cx="9434049" cy="2062103"/>
          </a:xfrm>
          <a:prstGeom prst="rect">
            <a:avLst/>
          </a:prstGeom>
          <a:noFill/>
        </p:spPr>
        <p:txBody>
          <a:bodyPr wrap="square" rtlCol="0">
            <a:spAutoFit/>
          </a:bodyPr>
          <a:lstStyle/>
          <a:p>
            <a:pPr algn="ctr"/>
            <a:r>
              <a:rPr lang="tr-TR" sz="3200" b="1" i="0" u="none" strike="noStrike" baseline="0" dirty="0">
                <a:solidFill>
                  <a:srgbClr val="221E1F"/>
                </a:solidFill>
                <a:latin typeface="Quicksand Medium" pitchFamily="2" charset="-94"/>
              </a:rPr>
              <a:t>Allah’a Yönelmek Karşılıksız Kalmaz</a:t>
            </a:r>
          </a:p>
          <a:p>
            <a:pPr algn="ctr"/>
            <a:endParaRPr lang="tr-TR" sz="3200" b="1" i="0" u="none" strike="noStrike" baseline="0" dirty="0">
              <a:solidFill>
                <a:srgbClr val="221E1F"/>
              </a:solidFill>
              <a:latin typeface="Quicksand Medium" pitchFamily="2" charset="-94"/>
            </a:endParaRPr>
          </a:p>
          <a:p>
            <a:pPr algn="ctr"/>
            <a:r>
              <a:rPr lang="tr-TR" sz="3200" b="0" i="0" u="none" strike="noStrike" baseline="0" dirty="0">
                <a:solidFill>
                  <a:srgbClr val="221E1F"/>
                </a:solidFill>
                <a:latin typeface="Quicksand Medium" pitchFamily="2" charset="-94"/>
              </a:rPr>
              <a:t>“</a:t>
            </a:r>
            <a:r>
              <a:rPr lang="tr-TR" sz="3200" b="0" i="1" u="none" strike="noStrike" baseline="0" dirty="0">
                <a:solidFill>
                  <a:srgbClr val="221E1F"/>
                </a:solidFill>
                <a:latin typeface="Quicksand Medium" pitchFamily="2" charset="-94"/>
              </a:rPr>
              <a:t>… Kulum beni andığında onunla beraberim. O beni anarsa ben de onu anarım...</a:t>
            </a:r>
            <a:r>
              <a:rPr lang="tr-TR" sz="3200" b="0" i="0" u="none" strike="noStrike" baseline="0" dirty="0">
                <a:solidFill>
                  <a:srgbClr val="221E1F"/>
                </a:solidFill>
                <a:latin typeface="Quicksand Medium" pitchFamily="2" charset="-94"/>
              </a:rPr>
              <a:t>”</a:t>
            </a:r>
            <a:endParaRPr lang="tr-TR" sz="3200" b="1" i="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266703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1981307"/>
            <a:ext cx="9434049" cy="2000548"/>
          </a:xfrm>
          <a:prstGeom prst="rect">
            <a:avLst/>
          </a:prstGeom>
          <a:noFill/>
        </p:spPr>
        <p:txBody>
          <a:bodyPr wrap="square" rtlCol="0">
            <a:spAutoFit/>
          </a:bodyPr>
          <a:lstStyle/>
          <a:p>
            <a:pPr algn="ctr"/>
            <a:r>
              <a:rPr lang="tr-TR" sz="3200" b="1" i="0" u="none" strike="noStrike" baseline="0" dirty="0">
                <a:solidFill>
                  <a:srgbClr val="221E1F"/>
                </a:solidFill>
                <a:latin typeface="Quicksand Medium" pitchFamily="2" charset="-94"/>
              </a:rPr>
              <a:t>İbadet anı Allah ile bağ kurulan en yoğun zamanlardır.</a:t>
            </a:r>
          </a:p>
          <a:p>
            <a:pPr algn="ctr"/>
            <a:endParaRPr lang="tr-TR" sz="3200" b="1" dirty="0">
              <a:solidFill>
                <a:srgbClr val="221E1F"/>
              </a:solidFill>
              <a:latin typeface="Quicksand Medium" pitchFamily="2" charset="-94"/>
            </a:endParaRPr>
          </a:p>
          <a:p>
            <a:pPr algn="ctr"/>
            <a:r>
              <a:rPr lang="tr-TR" sz="2800" b="0" i="0" u="none" strike="noStrike" baseline="0" dirty="0">
                <a:solidFill>
                  <a:srgbClr val="221E1F"/>
                </a:solidFill>
                <a:latin typeface="XBGJNE+Helvetica"/>
              </a:rPr>
              <a:t>“</a:t>
            </a:r>
            <a:r>
              <a:rPr lang="tr-TR" sz="2800" b="0" i="1" u="none" strike="noStrike" baseline="0" dirty="0">
                <a:solidFill>
                  <a:srgbClr val="221E1F"/>
                </a:solidFill>
                <a:latin typeface="HDERXK+Helvetica-Oblique"/>
              </a:rPr>
              <a:t>Kulun Rabbine en yakın olduğu an, secdede olduğu andır…</a:t>
            </a:r>
            <a:r>
              <a:rPr lang="tr-TR" sz="2800" b="0" i="0" u="none" strike="noStrike" baseline="0" dirty="0">
                <a:solidFill>
                  <a:srgbClr val="221E1F"/>
                </a:solidFill>
                <a:latin typeface="XBGJNE+Helvetica"/>
              </a:rPr>
              <a:t>”</a:t>
            </a:r>
            <a:endParaRPr lang="tr-TR" sz="4400" b="1" i="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97621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1981307"/>
            <a:ext cx="9434049" cy="2739211"/>
          </a:xfrm>
          <a:prstGeom prst="rect">
            <a:avLst/>
          </a:prstGeom>
          <a:noFill/>
        </p:spPr>
        <p:txBody>
          <a:bodyPr wrap="square" rtlCol="0">
            <a:spAutoFit/>
          </a:bodyPr>
          <a:lstStyle/>
          <a:p>
            <a:pPr algn="ctr"/>
            <a:r>
              <a:rPr lang="tr-TR" sz="3200" i="0" u="none" strike="noStrike" baseline="0" dirty="0">
                <a:solidFill>
                  <a:srgbClr val="221E1F"/>
                </a:solidFill>
                <a:latin typeface="Quicksand Medium" pitchFamily="2" charset="-94"/>
              </a:rPr>
              <a:t>Secdede olduğu gibi, Kur’an okuyarak da ibadet edilebilir.</a:t>
            </a:r>
          </a:p>
          <a:p>
            <a:pPr algn="ctr"/>
            <a:endParaRPr lang="tr-TR" sz="3200" b="1" dirty="0">
              <a:solidFill>
                <a:srgbClr val="221E1F"/>
              </a:solidFill>
              <a:latin typeface="Quicksand Medium" pitchFamily="2" charset="-94"/>
            </a:endParaRPr>
          </a:p>
          <a:p>
            <a:pPr algn="ctr"/>
            <a:r>
              <a:rPr lang="tr-TR" sz="2800" i="0" u="none" strike="noStrike" baseline="0" dirty="0">
                <a:solidFill>
                  <a:srgbClr val="221E1F"/>
                </a:solidFill>
                <a:latin typeface="Quicksand Medium" pitchFamily="2" charset="-94"/>
              </a:rPr>
              <a:t>“İşte bu (Kur’an) da bizim indirdiğimiz mübarek bir öğüttür...”</a:t>
            </a:r>
          </a:p>
          <a:p>
            <a:pPr algn="r"/>
            <a:r>
              <a:rPr lang="tr-TR" sz="1600" dirty="0">
                <a:solidFill>
                  <a:srgbClr val="221E1F"/>
                </a:solidFill>
                <a:latin typeface="Quicksand Medium" pitchFamily="2" charset="-94"/>
              </a:rPr>
              <a:t>Enbiya 50</a:t>
            </a:r>
            <a:endParaRPr lang="tr-TR" sz="1600" i="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141212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2222995"/>
            <a:ext cx="9434049" cy="2492990"/>
          </a:xfrm>
          <a:prstGeom prst="rect">
            <a:avLst/>
          </a:prstGeom>
          <a:noFill/>
        </p:spPr>
        <p:txBody>
          <a:bodyPr wrap="square" rtlCol="0">
            <a:spAutoFit/>
          </a:bodyPr>
          <a:lstStyle/>
          <a:p>
            <a:pPr algn="ctr"/>
            <a:r>
              <a:rPr lang="tr-TR" sz="2400" i="0" u="none" strike="noStrike" baseline="0" dirty="0">
                <a:solidFill>
                  <a:srgbClr val="221E1F"/>
                </a:solidFill>
                <a:latin typeface="Quicksand Medium" pitchFamily="2" charset="-94"/>
              </a:rPr>
              <a:t>“Allah, kendi içinde uyumlu, gerçekleri tekrar tekrar dile getiren bir kitap olarak sözlerin en güzelini indirdi. Rablerinden korkanların onun etkisiyle tüyleri ürperir, sonra yine Allah’ı anmaya yönelerek bedenleri ve kalpleri huzura kavuşur...”</a:t>
            </a:r>
          </a:p>
          <a:p>
            <a:pPr algn="r"/>
            <a:r>
              <a:rPr lang="tr-TR" dirty="0" err="1">
                <a:solidFill>
                  <a:srgbClr val="221E1F"/>
                </a:solidFill>
                <a:latin typeface="Quicksand Medium" pitchFamily="2" charset="-94"/>
              </a:rPr>
              <a:t>Zümer</a:t>
            </a:r>
            <a:r>
              <a:rPr lang="tr-TR" dirty="0">
                <a:solidFill>
                  <a:srgbClr val="221E1F"/>
                </a:solidFill>
                <a:latin typeface="Quicksand Medium" pitchFamily="2" charset="-94"/>
              </a:rPr>
              <a:t> 23</a:t>
            </a:r>
          </a:p>
          <a:p>
            <a:pPr algn="r"/>
            <a:endParaRPr lang="tr-TR" i="0" u="none" strike="noStrike" baseline="0" dirty="0">
              <a:solidFill>
                <a:srgbClr val="221E1F"/>
              </a:solidFill>
              <a:latin typeface="Quicksand Medium" pitchFamily="2" charset="-94"/>
            </a:endParaRPr>
          </a:p>
          <a:p>
            <a:pPr algn="ctr"/>
            <a:r>
              <a:rPr lang="tr-TR" sz="2400" b="0" i="0" u="none" strike="noStrike" baseline="0" dirty="0">
                <a:solidFill>
                  <a:srgbClr val="221E1F"/>
                </a:solidFill>
                <a:latin typeface="XBGJNE+Helvetica"/>
              </a:rPr>
              <a:t>Kur’an insana dünya hayatı hakkında ilkeler sunar ve ahiret hayatını tanıtır. </a:t>
            </a:r>
            <a:endParaRPr lang="tr-TR" sz="2400" i="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43908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2222995"/>
            <a:ext cx="9434049" cy="2308324"/>
          </a:xfrm>
          <a:prstGeom prst="rect">
            <a:avLst/>
          </a:prstGeom>
          <a:noFill/>
        </p:spPr>
        <p:txBody>
          <a:bodyPr wrap="square" rtlCol="0">
            <a:spAutoFit/>
          </a:bodyPr>
          <a:lstStyle/>
          <a:p>
            <a:pPr algn="ctr"/>
            <a:r>
              <a:rPr lang="tr-TR" sz="2400" b="0" u="none" strike="noStrike" baseline="0" dirty="0">
                <a:solidFill>
                  <a:srgbClr val="221E1F"/>
                </a:solidFill>
                <a:latin typeface="Quicksand Medium" pitchFamily="2" charset="-94"/>
              </a:rPr>
              <a:t>Kur’an okumak ibadettir.</a:t>
            </a:r>
          </a:p>
          <a:p>
            <a:pPr algn="ctr"/>
            <a:endParaRPr lang="tr-TR" sz="2400" b="0" u="none" strike="noStrike" baseline="0" dirty="0">
              <a:solidFill>
                <a:srgbClr val="221E1F"/>
              </a:solidFill>
              <a:latin typeface="Quicksand Medium" pitchFamily="2" charset="-94"/>
            </a:endParaRPr>
          </a:p>
          <a:p>
            <a:pPr algn="ctr"/>
            <a:r>
              <a:rPr lang="tr-TR" sz="2400" b="0" u="none" strike="noStrike" baseline="0" dirty="0">
                <a:solidFill>
                  <a:srgbClr val="221E1F"/>
                </a:solidFill>
                <a:latin typeface="Quicksand Medium" pitchFamily="2" charset="-94"/>
              </a:rPr>
              <a:t>“Kim Kur’an-ı Kerim’den bir harf okursa onun için bir iyilik sevabı vardır. Her bir iyiliğin karşılığı da on sevaptır. Ben, elif lâm </a:t>
            </a:r>
            <a:r>
              <a:rPr lang="tr-TR" sz="2400" b="0" u="none" strike="noStrike" baseline="0" dirty="0" err="1">
                <a:solidFill>
                  <a:srgbClr val="221E1F"/>
                </a:solidFill>
                <a:latin typeface="Quicksand Medium" pitchFamily="2" charset="-94"/>
              </a:rPr>
              <a:t>mîm</a:t>
            </a:r>
            <a:r>
              <a:rPr lang="tr-TR" sz="2400" b="0" u="none" strike="noStrike" baseline="0" dirty="0">
                <a:solidFill>
                  <a:srgbClr val="221E1F"/>
                </a:solidFill>
                <a:latin typeface="Quicksand Medium" pitchFamily="2" charset="-94"/>
              </a:rPr>
              <a:t> bir harftir demiyorum; bilakis elif bir harftir, lâm bir harftir, </a:t>
            </a:r>
            <a:r>
              <a:rPr lang="tr-TR" sz="2400" b="0" u="none" strike="noStrike" baseline="0" dirty="0" err="1">
                <a:solidFill>
                  <a:srgbClr val="221E1F"/>
                </a:solidFill>
                <a:latin typeface="Quicksand Medium" pitchFamily="2" charset="-94"/>
              </a:rPr>
              <a:t>mîm</a:t>
            </a:r>
            <a:r>
              <a:rPr lang="tr-TR" sz="2400" b="0" u="none" strike="noStrike" baseline="0" dirty="0">
                <a:solidFill>
                  <a:srgbClr val="221E1F"/>
                </a:solidFill>
                <a:latin typeface="Quicksand Medium" pitchFamily="2" charset="-94"/>
              </a:rPr>
              <a:t> de bir harftir.”</a:t>
            </a:r>
            <a:endParaRPr lang="tr-TR" sz="32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237087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2503938"/>
            <a:ext cx="10813022" cy="1384995"/>
          </a:xfrm>
          <a:prstGeom prst="rect">
            <a:avLst/>
          </a:prstGeom>
          <a:noFill/>
        </p:spPr>
        <p:txBody>
          <a:bodyPr wrap="square" rtlCol="0">
            <a:spAutoFit/>
          </a:bodyPr>
          <a:lstStyle/>
          <a:p>
            <a:pPr algn="ctr"/>
            <a:r>
              <a:rPr lang="tr-TR" sz="2800" b="0" i="0" u="none" strike="noStrike" baseline="0" dirty="0">
                <a:solidFill>
                  <a:srgbClr val="221E1F"/>
                </a:solidFill>
                <a:latin typeface="Quicksand Medium" pitchFamily="2" charset="-94"/>
              </a:rPr>
              <a:t>İnsanın Allah (cc) ile olan bağı, insanlarla olan ilişkisine yansır.</a:t>
            </a:r>
          </a:p>
          <a:p>
            <a:pPr algn="ctr"/>
            <a:r>
              <a:rPr lang="tr-TR" sz="2800" b="0" i="0" u="none" strike="noStrike" baseline="0" dirty="0">
                <a:solidFill>
                  <a:srgbClr val="221E1F"/>
                </a:solidFill>
                <a:latin typeface="Quicksand Medium" pitchFamily="2" charset="-94"/>
              </a:rPr>
              <a:t>İnsan, güzel davranışları yaparak hayatını ibadetle geçirmiş olur.  </a:t>
            </a:r>
            <a:endParaRPr lang="tr-TR" sz="28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15877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2236837" y="2890391"/>
            <a:ext cx="7718322" cy="584775"/>
          </a:xfrm>
          <a:prstGeom prst="rect">
            <a:avLst/>
          </a:prstGeom>
          <a:noFill/>
        </p:spPr>
        <p:txBody>
          <a:bodyPr wrap="square" rtlCol="0">
            <a:spAutoFit/>
          </a:bodyPr>
          <a:lstStyle/>
          <a:p>
            <a:pPr algn="ctr"/>
            <a:r>
              <a:rPr lang="tr-TR" sz="3200" dirty="0">
                <a:latin typeface="Quicksand Medium" pitchFamily="2" charset="-94"/>
                <a:cs typeface="Quire Sans" panose="020B0502040204020203" pitchFamily="34" charset="0"/>
              </a:rPr>
              <a:t>İnsan yaratıcı ile nasıl bir bağ kurabilir?</a:t>
            </a:r>
          </a:p>
        </p:txBody>
      </p:sp>
    </p:spTree>
    <p:extLst>
      <p:ext uri="{BB962C8B-B14F-4D97-AF65-F5344CB8AC3E}">
        <p14:creationId xmlns:p14="http://schemas.microsoft.com/office/powerpoint/2010/main" val="87071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16" name="Resim 15" descr="siyah, karanlık içeren bir resim&#10;&#10;Açıklama otomatik olarak oluşturuldu">
            <a:extLst>
              <a:ext uri="{FF2B5EF4-FFF2-40B4-BE49-F238E27FC236}">
                <a16:creationId xmlns:a16="http://schemas.microsoft.com/office/drawing/2014/main" id="{32F531CE-762A-B083-3B4C-A288DF76D5F4}"/>
              </a:ext>
            </a:extLst>
          </p:cNvPr>
          <p:cNvPicPr>
            <a:picLocks noChangeAspect="1"/>
          </p:cNvPicPr>
          <p:nvPr/>
        </p:nvPicPr>
        <p:blipFill>
          <a:blip r:embed="rId2">
            <a:alphaModFix amt="2000"/>
            <a:extLst>
              <a:ext uri="{28A0092B-C50C-407E-A947-70E740481C1C}">
                <a14:useLocalDpi xmlns:a14="http://schemas.microsoft.com/office/drawing/2010/main" val="0"/>
              </a:ext>
            </a:extLst>
          </a:blip>
          <a:stretch>
            <a:fillRect/>
          </a:stretch>
        </p:blipFill>
        <p:spPr>
          <a:xfrm>
            <a:off x="7245763" y="2426821"/>
            <a:ext cx="4533283" cy="4533283"/>
          </a:xfrm>
          <a:prstGeom prst="rect">
            <a:avLst/>
          </a:prstGeom>
        </p:spPr>
      </p:pic>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8409038" y="1903773"/>
            <a:ext cx="1906225" cy="646331"/>
          </a:xfrm>
          <a:prstGeom prst="rect">
            <a:avLst/>
          </a:prstGeom>
          <a:noFill/>
        </p:spPr>
        <p:txBody>
          <a:bodyPr wrap="square" rtlCol="0">
            <a:spAutoFit/>
          </a:bodyPr>
          <a:lstStyle/>
          <a:p>
            <a:pPr algn="ctr"/>
            <a:r>
              <a:rPr lang="tr-TR" sz="3600" b="1" u="none" strike="noStrike" baseline="0" dirty="0">
                <a:solidFill>
                  <a:srgbClr val="221E1F"/>
                </a:solidFill>
                <a:latin typeface="Quicksand Medium" pitchFamily="2" charset="-94"/>
              </a:rPr>
              <a:t>Dua</a:t>
            </a:r>
          </a:p>
        </p:txBody>
      </p:sp>
      <p:pic>
        <p:nvPicPr>
          <p:cNvPr id="1032" name="Picture 8" descr="Sınava giren öğrencinin arkasından okunacak dualar ve sureler! Sınavın iyi  geçmesi için hangi sureler okunur?">
            <a:extLst>
              <a:ext uri="{FF2B5EF4-FFF2-40B4-BE49-F238E27FC236}">
                <a16:creationId xmlns:a16="http://schemas.microsoft.com/office/drawing/2014/main" id="{983079E2-39C0-0DA8-6BF9-8922F511E9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8815" y="1963023"/>
            <a:ext cx="6201700" cy="3214688"/>
          </a:xfrm>
          <a:prstGeom prst="snip2DiagRect">
            <a:avLst>
              <a:gd name="adj1" fmla="val 22633"/>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Metin kutusu 13">
            <a:extLst>
              <a:ext uri="{FF2B5EF4-FFF2-40B4-BE49-F238E27FC236}">
                <a16:creationId xmlns:a16="http://schemas.microsoft.com/office/drawing/2014/main" id="{A27B9A59-7E17-B991-3A0D-0C754E664153}"/>
              </a:ext>
            </a:extLst>
          </p:cNvPr>
          <p:cNvSpPr txBox="1"/>
          <p:nvPr/>
        </p:nvSpPr>
        <p:spPr>
          <a:xfrm>
            <a:off x="7530587" y="2754471"/>
            <a:ext cx="3663129" cy="1938992"/>
          </a:xfrm>
          <a:prstGeom prst="rect">
            <a:avLst/>
          </a:prstGeom>
          <a:noFill/>
        </p:spPr>
        <p:txBody>
          <a:bodyPr wrap="square" rtlCol="0">
            <a:spAutoFit/>
          </a:bodyPr>
          <a:lstStyle/>
          <a:p>
            <a:pPr algn="ctr"/>
            <a:r>
              <a:rPr lang="tr-TR" sz="2400" dirty="0">
                <a:solidFill>
                  <a:srgbClr val="211D1E"/>
                </a:solidFill>
                <a:latin typeface="XBGJNE+Helvetica"/>
              </a:rPr>
              <a:t>K</a:t>
            </a:r>
            <a:r>
              <a:rPr lang="tr-TR" sz="2400" b="0" i="0" u="none" strike="noStrike" baseline="0" dirty="0">
                <a:solidFill>
                  <a:srgbClr val="211D1E"/>
                </a:solidFill>
                <a:latin typeface="XBGJNE+Helvetica"/>
              </a:rPr>
              <a:t>ulun bütün benliğiyle Yüce Allah’a yönelerek O’ndan istek ve dilekte bulunması ve bu amaçla icra edilen bir ibadet şeklidir.</a:t>
            </a:r>
            <a:endParaRPr lang="tr-TR" sz="4400" b="1"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416588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12" name="Resim 11" descr="siyah, karanlık içeren bir resim&#10;&#10;Açıklama otomatik olarak oluşturuldu">
            <a:extLst>
              <a:ext uri="{FF2B5EF4-FFF2-40B4-BE49-F238E27FC236}">
                <a16:creationId xmlns:a16="http://schemas.microsoft.com/office/drawing/2014/main" id="{74A92E90-4AA1-8C91-32C9-CA135E974749}"/>
              </a:ext>
            </a:extLst>
          </p:cNvPr>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3326992" y="1612491"/>
            <a:ext cx="5498684" cy="5498684"/>
          </a:xfrm>
          <a:prstGeom prst="rect">
            <a:avLst/>
          </a:prstGeom>
        </p:spPr>
      </p:pic>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2896537"/>
            <a:ext cx="10813022" cy="1077218"/>
          </a:xfrm>
          <a:prstGeom prst="rect">
            <a:avLst/>
          </a:prstGeom>
          <a:noFill/>
        </p:spPr>
        <p:txBody>
          <a:bodyPr wrap="square" rtlCol="0">
            <a:spAutoFit/>
          </a:bodyPr>
          <a:lstStyle/>
          <a:p>
            <a:pPr algn="ctr"/>
            <a:r>
              <a:rPr lang="tr-TR" sz="3200" b="0" i="0" u="none" strike="noStrike" baseline="0" dirty="0">
                <a:solidFill>
                  <a:srgbClr val="221E1F"/>
                </a:solidFill>
                <a:latin typeface="Quicksand Medium" pitchFamily="2" charset="-94"/>
              </a:rPr>
              <a:t>Allah’ın verdiği nimetlere şükretme ve </a:t>
            </a:r>
            <a:r>
              <a:rPr lang="tr-TR" sz="3200" b="0" i="0" u="none" strike="noStrike" baseline="0" dirty="0" err="1">
                <a:solidFill>
                  <a:srgbClr val="221E1F"/>
                </a:solidFill>
                <a:latin typeface="Quicksand Medium" pitchFamily="2" charset="-94"/>
              </a:rPr>
              <a:t>O’nunla</a:t>
            </a:r>
            <a:r>
              <a:rPr lang="tr-TR" sz="3200" b="0" i="0" u="none" strike="noStrike" baseline="0" dirty="0">
                <a:solidFill>
                  <a:srgbClr val="221E1F"/>
                </a:solidFill>
                <a:latin typeface="Quicksand Medium" pitchFamily="2" charset="-94"/>
              </a:rPr>
              <a:t> iletişim kurma eylemidir.</a:t>
            </a:r>
            <a:endParaRPr lang="tr-TR" sz="32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48622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2762571"/>
            <a:ext cx="10813022" cy="1384995"/>
          </a:xfrm>
          <a:prstGeom prst="rect">
            <a:avLst/>
          </a:prstGeom>
          <a:noFill/>
        </p:spPr>
        <p:txBody>
          <a:bodyPr wrap="square" rtlCol="0">
            <a:spAutoFit/>
          </a:bodyPr>
          <a:lstStyle/>
          <a:p>
            <a:pPr algn="ctr"/>
            <a:r>
              <a:rPr lang="tr-TR" sz="3200" i="0" u="none" strike="noStrike" baseline="0" dirty="0">
                <a:solidFill>
                  <a:srgbClr val="211D1E"/>
                </a:solidFill>
                <a:latin typeface="Quicksand Medium" pitchFamily="2" charset="-94"/>
              </a:rPr>
              <a:t>“De ki: (Ey insanlar!) ‘Duanız olmasa Allah size ne diye değer versin!’...”</a:t>
            </a:r>
          </a:p>
          <a:p>
            <a:pPr algn="r"/>
            <a:r>
              <a:rPr lang="tr-TR" dirty="0">
                <a:solidFill>
                  <a:srgbClr val="211D1E"/>
                </a:solidFill>
                <a:latin typeface="Quicksand Medium" pitchFamily="2" charset="-94"/>
              </a:rPr>
              <a:t>Furkan 77</a:t>
            </a:r>
            <a:endParaRPr lang="tr-TR" sz="32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48255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1887454"/>
            <a:ext cx="10813022" cy="769441"/>
          </a:xfrm>
          <a:prstGeom prst="rect">
            <a:avLst/>
          </a:prstGeom>
          <a:noFill/>
        </p:spPr>
        <p:txBody>
          <a:bodyPr wrap="square" rtlCol="0">
            <a:spAutoFit/>
          </a:bodyPr>
          <a:lstStyle/>
          <a:p>
            <a:pPr algn="ctr"/>
            <a:r>
              <a:rPr lang="tr-TR" sz="2800" b="0" u="none" strike="noStrike" baseline="0" dirty="0">
                <a:solidFill>
                  <a:srgbClr val="211D1E"/>
                </a:solidFill>
                <a:latin typeface="Quicksand Medium" pitchFamily="2" charset="-94"/>
              </a:rPr>
              <a:t>“Allah Teala katında duadan daha kıymetli bir şey yoktur.”</a:t>
            </a:r>
            <a:endParaRPr lang="tr-TR" sz="4400" b="0" dirty="0">
              <a:solidFill>
                <a:srgbClr val="211D1E"/>
              </a:solidFill>
              <a:latin typeface="Quicksand Medium" pitchFamily="2" charset="-94"/>
            </a:endParaRPr>
          </a:p>
          <a:p>
            <a:pPr algn="r"/>
            <a:r>
              <a:rPr lang="tr-TR" sz="1600" u="none" strike="noStrike" baseline="0" dirty="0">
                <a:solidFill>
                  <a:srgbClr val="211D1E"/>
                </a:solidFill>
                <a:latin typeface="Quicksand Medium" pitchFamily="2" charset="-94"/>
              </a:rPr>
              <a:t>Hadis-i Şerif</a:t>
            </a:r>
            <a:endParaRPr lang="tr-TR" sz="1600" u="none" strike="noStrike" baseline="0" dirty="0">
              <a:solidFill>
                <a:srgbClr val="221E1F"/>
              </a:solidFill>
              <a:latin typeface="Quicksand Medium" pitchFamily="2" charset="-94"/>
            </a:endParaRPr>
          </a:p>
        </p:txBody>
      </p:sp>
      <p:pic>
        <p:nvPicPr>
          <p:cNvPr id="12" name="Resim 11" descr="kırpıntı çizim, grafik, çizgi film, çizim içeren bir resim&#10;&#10;Açıklama otomatik olarak oluşturuldu">
            <a:extLst>
              <a:ext uri="{FF2B5EF4-FFF2-40B4-BE49-F238E27FC236}">
                <a16:creationId xmlns:a16="http://schemas.microsoft.com/office/drawing/2014/main" id="{43CD816A-2096-6FA7-1D21-ED227E42B4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395" y="2750234"/>
            <a:ext cx="2763206" cy="2763206"/>
          </a:xfrm>
          <a:prstGeom prst="rect">
            <a:avLst/>
          </a:prstGeom>
        </p:spPr>
      </p:pic>
    </p:spTree>
    <p:extLst>
      <p:ext uri="{BB962C8B-B14F-4D97-AF65-F5344CB8AC3E}">
        <p14:creationId xmlns:p14="http://schemas.microsoft.com/office/powerpoint/2010/main" val="171659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5042108" y="1745946"/>
            <a:ext cx="5544161" cy="584775"/>
          </a:xfrm>
          <a:prstGeom prst="rect">
            <a:avLst/>
          </a:prstGeom>
          <a:noFill/>
        </p:spPr>
        <p:txBody>
          <a:bodyPr wrap="square" rtlCol="0">
            <a:spAutoFit/>
          </a:bodyPr>
          <a:lstStyle/>
          <a:p>
            <a:pPr algn="ctr"/>
            <a:r>
              <a:rPr lang="tr-TR" sz="3200" b="1" u="none" strike="noStrike" baseline="0" dirty="0">
                <a:solidFill>
                  <a:srgbClr val="211D1E"/>
                </a:solidFill>
                <a:latin typeface="Quicksand Medium" pitchFamily="2" charset="-94"/>
              </a:rPr>
              <a:t>Her Duaya İcabet </a:t>
            </a:r>
            <a:r>
              <a:rPr lang="tr-TR" sz="3200" b="1" dirty="0">
                <a:solidFill>
                  <a:srgbClr val="211D1E"/>
                </a:solidFill>
                <a:latin typeface="Quicksand Medium" pitchFamily="2" charset="-94"/>
              </a:rPr>
              <a:t>E</a:t>
            </a:r>
            <a:r>
              <a:rPr lang="tr-TR" sz="3200" b="1" u="none" strike="noStrike" baseline="0" dirty="0">
                <a:solidFill>
                  <a:srgbClr val="211D1E"/>
                </a:solidFill>
                <a:latin typeface="Quicksand Medium" pitchFamily="2" charset="-94"/>
              </a:rPr>
              <a:t>dilir</a:t>
            </a:r>
            <a:endParaRPr lang="tr-TR" b="1" u="none" strike="noStrike" baseline="0" dirty="0">
              <a:solidFill>
                <a:srgbClr val="221E1F"/>
              </a:solidFill>
              <a:latin typeface="Quicksand Medium" pitchFamily="2" charset="-94"/>
            </a:endParaRPr>
          </a:p>
        </p:txBody>
      </p:sp>
      <p:pic>
        <p:nvPicPr>
          <p:cNvPr id="13" name="Resim 12" descr="simge, sembol, grafik, sanat, işaret içeren bir resim&#10;&#10;Açıklama otomatik olarak oluşturuldu">
            <a:extLst>
              <a:ext uri="{FF2B5EF4-FFF2-40B4-BE49-F238E27FC236}">
                <a16:creationId xmlns:a16="http://schemas.microsoft.com/office/drawing/2014/main" id="{74B8FE1F-05A7-6F52-E856-12270A5A9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989" y="2435907"/>
            <a:ext cx="2355133" cy="2355133"/>
          </a:xfrm>
          <a:prstGeom prst="rect">
            <a:avLst/>
          </a:prstGeom>
        </p:spPr>
      </p:pic>
      <p:sp>
        <p:nvSpPr>
          <p:cNvPr id="14" name="Metin kutusu 13">
            <a:extLst>
              <a:ext uri="{FF2B5EF4-FFF2-40B4-BE49-F238E27FC236}">
                <a16:creationId xmlns:a16="http://schemas.microsoft.com/office/drawing/2014/main" id="{C034F3A5-2934-0321-4F2C-0A864D6CC0E2}"/>
              </a:ext>
            </a:extLst>
          </p:cNvPr>
          <p:cNvSpPr txBox="1"/>
          <p:nvPr/>
        </p:nvSpPr>
        <p:spPr>
          <a:xfrm>
            <a:off x="4512087" y="2677956"/>
            <a:ext cx="6604202" cy="2554545"/>
          </a:xfrm>
          <a:prstGeom prst="rect">
            <a:avLst/>
          </a:prstGeom>
          <a:noFill/>
        </p:spPr>
        <p:txBody>
          <a:bodyPr wrap="square" rtlCol="0">
            <a:spAutoFit/>
          </a:bodyPr>
          <a:lstStyle/>
          <a:p>
            <a:pPr algn="ctr"/>
            <a:r>
              <a:rPr lang="tr-TR" sz="2400" i="0" u="none" strike="noStrike" baseline="0" dirty="0">
                <a:solidFill>
                  <a:srgbClr val="211D1E"/>
                </a:solidFill>
                <a:latin typeface="Quicksand Medium" pitchFamily="2" charset="-94"/>
              </a:rPr>
              <a:t>“Kullarım, beni senden sorarlarsa (bilsinler ki) gerçekten ben (onlara çok) yakınım. Bana dua edince, dua edenin duasına cevap veririm. O hâlde, doğru yolu bulmaları için benim davetime uysunlar, bana iman etsinler.”</a:t>
            </a:r>
          </a:p>
          <a:p>
            <a:pPr algn="r"/>
            <a:r>
              <a:rPr lang="tr-TR" sz="1600" dirty="0">
                <a:solidFill>
                  <a:srgbClr val="211D1E"/>
                </a:solidFill>
                <a:latin typeface="Quicksand Medium" pitchFamily="2" charset="-94"/>
              </a:rPr>
              <a:t>Bakara 186</a:t>
            </a:r>
            <a:endParaRPr lang="tr-TR" sz="16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255491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1641987"/>
            <a:ext cx="10813022" cy="1077218"/>
          </a:xfrm>
          <a:prstGeom prst="rect">
            <a:avLst/>
          </a:prstGeom>
          <a:noFill/>
        </p:spPr>
        <p:txBody>
          <a:bodyPr wrap="square" rtlCol="0">
            <a:spAutoFit/>
          </a:bodyPr>
          <a:lstStyle/>
          <a:p>
            <a:pPr algn="ctr"/>
            <a:r>
              <a:rPr lang="tr-TR" sz="3200" i="0" u="none" strike="noStrike" baseline="0" dirty="0">
                <a:solidFill>
                  <a:srgbClr val="211D1E"/>
                </a:solidFill>
                <a:latin typeface="Quicksand Medium" pitchFamily="2" charset="-94"/>
              </a:rPr>
              <a:t>Kur’an’da dua ile ilgili bir çok ayet vardır. Bu ayetlerde Allah, kullarının kendisiyle bağ kurmasını ister.</a:t>
            </a:r>
            <a:endParaRPr lang="tr-TR" sz="3200" u="none" strike="noStrike" baseline="0" dirty="0">
              <a:solidFill>
                <a:srgbClr val="221E1F"/>
              </a:solidFill>
              <a:latin typeface="Quicksand Medium" pitchFamily="2" charset="-94"/>
            </a:endParaRPr>
          </a:p>
        </p:txBody>
      </p:sp>
      <p:pic>
        <p:nvPicPr>
          <p:cNvPr id="12" name="Resim 11" descr="siyah, karanlık içeren bir resim&#10;&#10;Açıklama otomatik olarak oluşturuldu">
            <a:extLst>
              <a:ext uri="{FF2B5EF4-FFF2-40B4-BE49-F238E27FC236}">
                <a16:creationId xmlns:a16="http://schemas.microsoft.com/office/drawing/2014/main" id="{539622C3-2AFD-4727-371F-B5C9CAE3A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629" y="3087749"/>
            <a:ext cx="233216" cy="248151"/>
          </a:xfrm>
          <a:prstGeom prst="rect">
            <a:avLst/>
          </a:prstGeom>
        </p:spPr>
      </p:pic>
      <p:sp>
        <p:nvSpPr>
          <p:cNvPr id="13" name="Metin kutusu 12">
            <a:extLst>
              <a:ext uri="{FF2B5EF4-FFF2-40B4-BE49-F238E27FC236}">
                <a16:creationId xmlns:a16="http://schemas.microsoft.com/office/drawing/2014/main" id="{5F8916A9-0318-8241-C6E3-1036926102EB}"/>
              </a:ext>
            </a:extLst>
          </p:cNvPr>
          <p:cNvSpPr txBox="1"/>
          <p:nvPr/>
        </p:nvSpPr>
        <p:spPr>
          <a:xfrm>
            <a:off x="2910347" y="2945663"/>
            <a:ext cx="10813022" cy="2246769"/>
          </a:xfrm>
          <a:prstGeom prst="rect">
            <a:avLst/>
          </a:prstGeom>
          <a:noFill/>
        </p:spPr>
        <p:txBody>
          <a:bodyPr wrap="square" rtlCol="0">
            <a:spAutoFit/>
          </a:bodyPr>
          <a:lstStyle/>
          <a:p>
            <a:r>
              <a:rPr lang="tr-TR" sz="2800" i="0" u="none" strike="noStrike" baseline="0" dirty="0">
                <a:solidFill>
                  <a:srgbClr val="211D1E"/>
                </a:solidFill>
                <a:latin typeface="Quicksand Medium" pitchFamily="2" charset="-94"/>
              </a:rPr>
              <a:t>Allah’tan yardım dileme</a:t>
            </a:r>
          </a:p>
          <a:p>
            <a:r>
              <a:rPr lang="tr-TR" sz="2800" dirty="0">
                <a:solidFill>
                  <a:srgbClr val="211D1E"/>
                </a:solidFill>
                <a:latin typeface="Quicksand Medium" pitchFamily="2" charset="-94"/>
              </a:rPr>
              <a:t>Kendi eksikliğini bilerek Allah’a yalvarma,</a:t>
            </a:r>
          </a:p>
          <a:p>
            <a:r>
              <a:rPr lang="tr-TR" sz="2800" u="none" strike="noStrike" baseline="0" dirty="0">
                <a:solidFill>
                  <a:srgbClr val="211D1E"/>
                </a:solidFill>
                <a:latin typeface="Quicksand Medium" pitchFamily="2" charset="-94"/>
              </a:rPr>
              <a:t>Kötü olan her şeyden O’na sığınma,</a:t>
            </a:r>
          </a:p>
          <a:p>
            <a:r>
              <a:rPr lang="tr-TR" sz="2800" dirty="0">
                <a:solidFill>
                  <a:srgbClr val="211D1E"/>
                </a:solidFill>
                <a:latin typeface="Quicksand Medium" pitchFamily="2" charset="-94"/>
              </a:rPr>
              <a:t>Günahlardan tövbe,</a:t>
            </a:r>
          </a:p>
          <a:p>
            <a:r>
              <a:rPr lang="tr-TR" sz="2800" u="none" strike="noStrike" baseline="0" dirty="0">
                <a:solidFill>
                  <a:srgbClr val="211D1E"/>
                </a:solidFill>
                <a:latin typeface="Quicksand Medium" pitchFamily="2" charset="-94"/>
              </a:rPr>
              <a:t>Şükür gibi isteklerle Allah’a yönelinir.</a:t>
            </a:r>
          </a:p>
        </p:txBody>
      </p:sp>
      <p:pic>
        <p:nvPicPr>
          <p:cNvPr id="14" name="Resim 13" descr="siyah, karanlık içeren bir resim&#10;&#10;Açıklama otomatik olarak oluşturuldu">
            <a:extLst>
              <a:ext uri="{FF2B5EF4-FFF2-40B4-BE49-F238E27FC236}">
                <a16:creationId xmlns:a16="http://schemas.microsoft.com/office/drawing/2014/main" id="{EF5D1922-63C8-824C-95D7-C88B7A1BC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629" y="3514469"/>
            <a:ext cx="233217" cy="248151"/>
          </a:xfrm>
          <a:prstGeom prst="rect">
            <a:avLst/>
          </a:prstGeom>
        </p:spPr>
      </p:pic>
      <p:pic>
        <p:nvPicPr>
          <p:cNvPr id="15" name="Resim 14" descr="siyah, karanlık içeren bir resim&#10;&#10;Açıklama otomatik olarak oluşturuldu">
            <a:extLst>
              <a:ext uri="{FF2B5EF4-FFF2-40B4-BE49-F238E27FC236}">
                <a16:creationId xmlns:a16="http://schemas.microsoft.com/office/drawing/2014/main" id="{A29C26FF-1309-EA25-EE72-1E0E06BBF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1709" y="3920869"/>
            <a:ext cx="233216" cy="248151"/>
          </a:xfrm>
          <a:prstGeom prst="rect">
            <a:avLst/>
          </a:prstGeom>
        </p:spPr>
      </p:pic>
      <p:pic>
        <p:nvPicPr>
          <p:cNvPr id="16" name="Resim 15" descr="siyah, karanlık içeren bir resim&#10;&#10;Açıklama otomatik olarak oluşturuldu">
            <a:extLst>
              <a:ext uri="{FF2B5EF4-FFF2-40B4-BE49-F238E27FC236}">
                <a16:creationId xmlns:a16="http://schemas.microsoft.com/office/drawing/2014/main" id="{A80A1484-2053-EAB7-1F0C-00954EC540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629" y="4312029"/>
            <a:ext cx="233216" cy="248151"/>
          </a:xfrm>
          <a:prstGeom prst="rect">
            <a:avLst/>
          </a:prstGeom>
        </p:spPr>
      </p:pic>
      <p:pic>
        <p:nvPicPr>
          <p:cNvPr id="17" name="Resim 16" descr="siyah, karanlık içeren bir resim&#10;&#10;Açıklama otomatik olarak oluşturuldu">
            <a:extLst>
              <a:ext uri="{FF2B5EF4-FFF2-40B4-BE49-F238E27FC236}">
                <a16:creationId xmlns:a16="http://schemas.microsoft.com/office/drawing/2014/main" id="{BC364FFD-0493-AE91-4627-009FF839C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629" y="4794629"/>
            <a:ext cx="233216" cy="248151"/>
          </a:xfrm>
          <a:prstGeom prst="rect">
            <a:avLst/>
          </a:prstGeom>
        </p:spPr>
      </p:pic>
    </p:spTree>
    <p:extLst>
      <p:ext uri="{BB962C8B-B14F-4D97-AF65-F5344CB8AC3E}">
        <p14:creationId xmlns:p14="http://schemas.microsoft.com/office/powerpoint/2010/main" val="67987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2762571"/>
            <a:ext cx="10813022" cy="1323439"/>
          </a:xfrm>
          <a:prstGeom prst="rect">
            <a:avLst/>
          </a:prstGeom>
          <a:noFill/>
        </p:spPr>
        <p:txBody>
          <a:bodyPr wrap="square" rtlCol="0">
            <a:spAutoFit/>
          </a:bodyPr>
          <a:lstStyle/>
          <a:p>
            <a:pPr algn="ctr"/>
            <a:r>
              <a:rPr lang="tr-TR" sz="3200" i="0" u="none" strike="noStrike" baseline="0" dirty="0">
                <a:solidFill>
                  <a:srgbClr val="211D1E"/>
                </a:solidFill>
                <a:latin typeface="Quicksand Medium" pitchFamily="2" charset="-94"/>
              </a:rPr>
              <a:t>“… Ey Rabbimiz! Bize dünyada da iyilik ver, ahirette de iyilik ver; bizi cehennem azabından koru.” </a:t>
            </a:r>
          </a:p>
          <a:p>
            <a:pPr algn="r"/>
            <a:r>
              <a:rPr lang="tr-TR" sz="1600" dirty="0">
                <a:solidFill>
                  <a:srgbClr val="211D1E"/>
                </a:solidFill>
                <a:latin typeface="Quicksand Medium" pitchFamily="2" charset="-94"/>
              </a:rPr>
              <a:t>Bakara 201</a:t>
            </a:r>
            <a:endParaRPr lang="tr-TR" sz="28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60294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370691" y="2813115"/>
            <a:ext cx="4905064" cy="2554545"/>
          </a:xfrm>
          <a:prstGeom prst="rect">
            <a:avLst/>
          </a:prstGeom>
          <a:noFill/>
        </p:spPr>
        <p:txBody>
          <a:bodyPr wrap="square" rtlCol="0">
            <a:spAutoFit/>
          </a:bodyPr>
          <a:lstStyle/>
          <a:p>
            <a:pPr algn="ctr"/>
            <a:r>
              <a:rPr lang="tr-TR" sz="2400" b="0" u="none" strike="noStrike" baseline="0" dirty="0">
                <a:solidFill>
                  <a:srgbClr val="211D1E"/>
                </a:solidFill>
                <a:latin typeface="HDERXK+Helvetica-Oblique"/>
              </a:rPr>
              <a:t>“Rabbim! Beni ve soyumdan gelecek olanları namazı devamlı kılanlardan eyle. Rabbimiz, duamı kabul et! Rabbimiz! Hesap görülecek günde, beni, ana-babamı ve müminleri bağışla.” </a:t>
            </a:r>
          </a:p>
          <a:p>
            <a:pPr algn="r"/>
            <a:r>
              <a:rPr lang="tr-TR" sz="1600" dirty="0">
                <a:solidFill>
                  <a:srgbClr val="211D1E"/>
                </a:solidFill>
                <a:latin typeface="HDERXK+Helvetica-Oblique"/>
              </a:rPr>
              <a:t>İbrahim 40-41</a:t>
            </a:r>
            <a:endParaRPr lang="tr-TR" sz="2400" u="none" strike="noStrike" baseline="0" dirty="0">
              <a:solidFill>
                <a:srgbClr val="221E1F"/>
              </a:solidFill>
              <a:latin typeface="Quicksand Medium" pitchFamily="2" charset="-94"/>
            </a:endParaRPr>
          </a:p>
        </p:txBody>
      </p:sp>
      <p:pic>
        <p:nvPicPr>
          <p:cNvPr id="10" name="Resim 9">
            <a:extLst>
              <a:ext uri="{FF2B5EF4-FFF2-40B4-BE49-F238E27FC236}">
                <a16:creationId xmlns:a16="http://schemas.microsoft.com/office/drawing/2014/main" id="{CD0CD6E6-59F2-5079-1CE3-C4C17D58BA2C}"/>
              </a:ext>
            </a:extLst>
          </p:cNvPr>
          <p:cNvPicPr>
            <a:picLocks noChangeAspect="1"/>
          </p:cNvPicPr>
          <p:nvPr/>
        </p:nvPicPr>
        <p:blipFill>
          <a:blip r:embed="rId3"/>
          <a:stretch>
            <a:fillRect/>
          </a:stretch>
        </p:blipFill>
        <p:spPr>
          <a:xfrm>
            <a:off x="558629" y="1021048"/>
            <a:ext cx="4703436" cy="5318773"/>
          </a:xfrm>
          <a:prstGeom prst="rect">
            <a:avLst/>
          </a:prstGeom>
        </p:spPr>
      </p:pic>
      <p:sp>
        <p:nvSpPr>
          <p:cNvPr id="12" name="Metin kutusu 11">
            <a:extLst>
              <a:ext uri="{FF2B5EF4-FFF2-40B4-BE49-F238E27FC236}">
                <a16:creationId xmlns:a16="http://schemas.microsoft.com/office/drawing/2014/main" id="{AF71EFCD-08DF-2291-FC48-2FB1A2E33DA7}"/>
              </a:ext>
            </a:extLst>
          </p:cNvPr>
          <p:cNvSpPr txBox="1"/>
          <p:nvPr/>
        </p:nvSpPr>
        <p:spPr>
          <a:xfrm>
            <a:off x="5537386" y="1490340"/>
            <a:ext cx="6379290" cy="892552"/>
          </a:xfrm>
          <a:prstGeom prst="rect">
            <a:avLst/>
          </a:prstGeom>
          <a:noFill/>
        </p:spPr>
        <p:txBody>
          <a:bodyPr wrap="square" rtlCol="0">
            <a:spAutoFit/>
          </a:bodyPr>
          <a:lstStyle/>
          <a:p>
            <a:pPr algn="ctr"/>
            <a:r>
              <a:rPr lang="tr-TR" sz="2800" b="1" i="1" u="none" strike="noStrike" baseline="0" dirty="0" err="1">
                <a:solidFill>
                  <a:srgbClr val="211D1E"/>
                </a:solidFill>
                <a:latin typeface="HDERXK+Helvetica-Oblique"/>
              </a:rPr>
              <a:t>Hz.İbrahim’in</a:t>
            </a:r>
            <a:r>
              <a:rPr lang="tr-TR" sz="2800" b="1" i="1" u="none" strike="noStrike" baseline="0" dirty="0">
                <a:solidFill>
                  <a:srgbClr val="211D1E"/>
                </a:solidFill>
                <a:latin typeface="HDERXK+Helvetica-Oblique"/>
              </a:rPr>
              <a:t> Kur’an’da Geçen Bir Duası</a:t>
            </a:r>
          </a:p>
          <a:p>
            <a:pPr algn="ctr"/>
            <a:r>
              <a:rPr lang="tr-TR" sz="2400" i="1" dirty="0">
                <a:solidFill>
                  <a:srgbClr val="211D1E"/>
                </a:solidFill>
                <a:latin typeface="HDERXK+Helvetica-Oblique"/>
              </a:rPr>
              <a:t>Fatih </a:t>
            </a:r>
            <a:r>
              <a:rPr lang="tr-TR" sz="2400" i="1" dirty="0" err="1">
                <a:solidFill>
                  <a:srgbClr val="211D1E"/>
                </a:solidFill>
                <a:latin typeface="HDERXK+Helvetica-Oblique"/>
              </a:rPr>
              <a:t>Özkafa</a:t>
            </a:r>
            <a:r>
              <a:rPr lang="tr-TR" sz="2400" i="1" dirty="0">
                <a:solidFill>
                  <a:srgbClr val="211D1E"/>
                </a:solidFill>
                <a:latin typeface="HDERXK+Helvetica-Oblique"/>
              </a:rPr>
              <a:t> Hattı</a:t>
            </a:r>
            <a:endParaRPr lang="tr-TR" sz="24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98970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492842" y="1834209"/>
            <a:ext cx="10813022" cy="892552"/>
          </a:xfrm>
          <a:prstGeom prst="rect">
            <a:avLst/>
          </a:prstGeom>
          <a:noFill/>
        </p:spPr>
        <p:txBody>
          <a:bodyPr wrap="square" rtlCol="0">
            <a:spAutoFit/>
          </a:bodyPr>
          <a:lstStyle/>
          <a:p>
            <a:pPr algn="ctr"/>
            <a:r>
              <a:rPr lang="tr-TR" sz="3600" i="0" u="none" strike="noStrike" baseline="0" dirty="0">
                <a:solidFill>
                  <a:srgbClr val="211D1E"/>
                </a:solidFill>
                <a:latin typeface="Quicksand Medium" pitchFamily="2" charset="-94"/>
              </a:rPr>
              <a:t>‘’Dua ibadetin özüdür.’’</a:t>
            </a:r>
          </a:p>
          <a:p>
            <a:pPr algn="r"/>
            <a:r>
              <a:rPr lang="tr-TR" sz="1600" dirty="0">
                <a:solidFill>
                  <a:srgbClr val="211D1E"/>
                </a:solidFill>
                <a:latin typeface="Quicksand Medium" pitchFamily="2" charset="-94"/>
              </a:rPr>
              <a:t>Hadis-i Şerif</a:t>
            </a:r>
            <a:endParaRPr lang="tr-TR" sz="1400" u="none" strike="noStrike" baseline="0" dirty="0">
              <a:solidFill>
                <a:srgbClr val="221E1F"/>
              </a:solidFill>
              <a:latin typeface="Quicksand Medium" pitchFamily="2" charset="-94"/>
            </a:endParaRPr>
          </a:p>
        </p:txBody>
      </p:sp>
      <p:pic>
        <p:nvPicPr>
          <p:cNvPr id="10" name="Resim 9" descr="siyah, karanlık içeren bir resim&#10;&#10;Açıklama otomatik olarak oluşturuldu">
            <a:extLst>
              <a:ext uri="{FF2B5EF4-FFF2-40B4-BE49-F238E27FC236}">
                <a16:creationId xmlns:a16="http://schemas.microsoft.com/office/drawing/2014/main" id="{E258CFF7-EC94-3F87-764B-14BDF98E2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0621" y="3303625"/>
            <a:ext cx="233216" cy="248151"/>
          </a:xfrm>
          <a:prstGeom prst="rect">
            <a:avLst/>
          </a:prstGeom>
        </p:spPr>
      </p:pic>
      <p:sp>
        <p:nvSpPr>
          <p:cNvPr id="12" name="Metin kutusu 11">
            <a:extLst>
              <a:ext uri="{FF2B5EF4-FFF2-40B4-BE49-F238E27FC236}">
                <a16:creationId xmlns:a16="http://schemas.microsoft.com/office/drawing/2014/main" id="{1940B048-8416-39FF-D837-5E1F4F52B983}"/>
              </a:ext>
            </a:extLst>
          </p:cNvPr>
          <p:cNvSpPr txBox="1"/>
          <p:nvPr/>
        </p:nvSpPr>
        <p:spPr>
          <a:xfrm>
            <a:off x="2297209" y="3218156"/>
            <a:ext cx="7925266" cy="1569660"/>
          </a:xfrm>
          <a:prstGeom prst="rect">
            <a:avLst/>
          </a:prstGeom>
          <a:noFill/>
        </p:spPr>
        <p:txBody>
          <a:bodyPr wrap="square" rtlCol="0">
            <a:spAutoFit/>
          </a:bodyPr>
          <a:lstStyle/>
          <a:p>
            <a:r>
              <a:rPr lang="tr-TR" sz="2400" i="0" u="none" strike="noStrike" baseline="0" dirty="0">
                <a:solidFill>
                  <a:srgbClr val="211D1E"/>
                </a:solidFill>
                <a:latin typeface="Quicksand Medium" pitchFamily="2" charset="-94"/>
              </a:rPr>
              <a:t>   Dua bir zikir ve ibadettir.</a:t>
            </a:r>
          </a:p>
          <a:p>
            <a:r>
              <a:rPr lang="tr-TR" sz="2400" dirty="0">
                <a:solidFill>
                  <a:srgbClr val="211D1E"/>
                </a:solidFill>
                <a:latin typeface="Quicksand Medium" pitchFamily="2" charset="-94"/>
              </a:rPr>
              <a:t>   Allah’ı yüceltip O’ndan istekte bulunmaktır.</a:t>
            </a:r>
          </a:p>
          <a:p>
            <a:r>
              <a:rPr lang="tr-TR" sz="2400" dirty="0">
                <a:solidFill>
                  <a:srgbClr val="211D1E"/>
                </a:solidFill>
                <a:latin typeface="Quicksand Medium" pitchFamily="2" charset="-94"/>
              </a:rPr>
              <a:t>   </a:t>
            </a:r>
            <a:r>
              <a:rPr lang="tr-TR" sz="2400" u="none" strike="noStrike" baseline="0" dirty="0">
                <a:solidFill>
                  <a:srgbClr val="211D1E"/>
                </a:solidFill>
                <a:latin typeface="Quicksand Medium" pitchFamily="2" charset="-94"/>
              </a:rPr>
              <a:t>En önemli ibadet olan namaz Kur’an’da dua(salat) kelimesiyle ifade edilmiştir.</a:t>
            </a:r>
          </a:p>
        </p:txBody>
      </p:sp>
      <p:pic>
        <p:nvPicPr>
          <p:cNvPr id="13" name="Resim 12" descr="siyah, karanlık içeren bir resim&#10;&#10;Açıklama otomatik olarak oluşturuldu">
            <a:extLst>
              <a:ext uri="{FF2B5EF4-FFF2-40B4-BE49-F238E27FC236}">
                <a16:creationId xmlns:a16="http://schemas.microsoft.com/office/drawing/2014/main" id="{B41C1DDD-01FC-CC58-C00A-FBA7DF1840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043" y="3667913"/>
            <a:ext cx="233216" cy="248151"/>
          </a:xfrm>
          <a:prstGeom prst="rect">
            <a:avLst/>
          </a:prstGeom>
        </p:spPr>
      </p:pic>
      <p:pic>
        <p:nvPicPr>
          <p:cNvPr id="14" name="Resim 13" descr="siyah, karanlık içeren bir resim&#10;&#10;Açıklama otomatik olarak oluşturuldu">
            <a:extLst>
              <a:ext uri="{FF2B5EF4-FFF2-40B4-BE49-F238E27FC236}">
                <a16:creationId xmlns:a16="http://schemas.microsoft.com/office/drawing/2014/main" id="{217D9DD7-339E-E8F8-4909-07A6F1BD6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701" y="4035125"/>
            <a:ext cx="233216" cy="248151"/>
          </a:xfrm>
          <a:prstGeom prst="rect">
            <a:avLst/>
          </a:prstGeom>
        </p:spPr>
      </p:pic>
    </p:spTree>
    <p:extLst>
      <p:ext uri="{BB962C8B-B14F-4D97-AF65-F5344CB8AC3E}">
        <p14:creationId xmlns:p14="http://schemas.microsoft.com/office/powerpoint/2010/main" val="135971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2227529"/>
            <a:ext cx="10813022" cy="1631216"/>
          </a:xfrm>
          <a:prstGeom prst="rect">
            <a:avLst/>
          </a:prstGeom>
          <a:noFill/>
        </p:spPr>
        <p:txBody>
          <a:bodyPr wrap="square" rtlCol="0">
            <a:spAutoFit/>
          </a:bodyPr>
          <a:lstStyle/>
          <a:p>
            <a:pPr algn="ctr"/>
            <a:r>
              <a:rPr lang="tr-TR" sz="3600" b="1" i="0" u="none" strike="noStrike" baseline="0" dirty="0">
                <a:solidFill>
                  <a:srgbClr val="211D1E"/>
                </a:solidFill>
                <a:latin typeface="Quicksand Medium" pitchFamily="2" charset="-94"/>
              </a:rPr>
              <a:t>Dua</a:t>
            </a:r>
          </a:p>
          <a:p>
            <a:pPr algn="ctr"/>
            <a:r>
              <a:rPr lang="tr-TR" sz="3200" dirty="0">
                <a:solidFill>
                  <a:srgbClr val="211D1E"/>
                </a:solidFill>
                <a:latin typeface="Quicksand Medium" pitchFamily="2" charset="-94"/>
              </a:rPr>
              <a:t>Gücü ve ömrü sınırlı olan insanın, sınırsız kudret sahibi Allah’a niyaz etmesidir.</a:t>
            </a:r>
            <a:endParaRPr lang="tr-TR" sz="28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112213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2236837" y="2890391"/>
            <a:ext cx="7718322" cy="1077218"/>
          </a:xfrm>
          <a:prstGeom prst="rect">
            <a:avLst/>
          </a:prstGeom>
          <a:noFill/>
        </p:spPr>
        <p:txBody>
          <a:bodyPr wrap="square" rtlCol="0">
            <a:spAutoFit/>
          </a:bodyPr>
          <a:lstStyle/>
          <a:p>
            <a:pPr algn="ctr"/>
            <a:r>
              <a:rPr lang="tr-TR" sz="3200" dirty="0">
                <a:latin typeface="Quicksand Medium" pitchFamily="2" charset="-94"/>
                <a:cs typeface="Quire Sans" panose="020B0502040204020203" pitchFamily="34" charset="0"/>
              </a:rPr>
              <a:t>Hangi davranışları sergilediğinizde kendinizi yaratıcıya yakın hissedersiniz?</a:t>
            </a:r>
          </a:p>
        </p:txBody>
      </p:sp>
    </p:spTree>
    <p:extLst>
      <p:ext uri="{BB962C8B-B14F-4D97-AF65-F5344CB8AC3E}">
        <p14:creationId xmlns:p14="http://schemas.microsoft.com/office/powerpoint/2010/main" val="59140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6" y="1559919"/>
            <a:ext cx="10813022" cy="1200329"/>
          </a:xfrm>
          <a:prstGeom prst="rect">
            <a:avLst/>
          </a:prstGeom>
          <a:noFill/>
        </p:spPr>
        <p:txBody>
          <a:bodyPr wrap="square" rtlCol="0">
            <a:spAutoFit/>
          </a:bodyPr>
          <a:lstStyle/>
          <a:p>
            <a:pPr algn="ctr"/>
            <a:r>
              <a:rPr lang="tr-TR" sz="3600" i="0" u="none" strike="noStrike" baseline="0" dirty="0">
                <a:solidFill>
                  <a:srgbClr val="211D1E"/>
                </a:solidFill>
                <a:latin typeface="Quicksand Medium" pitchFamily="2" charset="-94"/>
              </a:rPr>
              <a:t>İnsan çeşitli sıkıntı ve üzüntülerle bunaldığında </a:t>
            </a:r>
            <a:r>
              <a:rPr lang="tr-TR" sz="3600" b="1" i="0" u="none" strike="noStrike" baseline="0" dirty="0" err="1">
                <a:solidFill>
                  <a:srgbClr val="211D1E"/>
                </a:solidFill>
                <a:latin typeface="Quicksand Medium" pitchFamily="2" charset="-94"/>
              </a:rPr>
              <a:t>Mucib</a:t>
            </a:r>
            <a:r>
              <a:rPr lang="tr-TR" sz="3600" i="0" u="none" strike="noStrike" baseline="0" dirty="0">
                <a:solidFill>
                  <a:srgbClr val="211D1E"/>
                </a:solidFill>
                <a:latin typeface="Quicksand Medium" pitchFamily="2" charset="-94"/>
              </a:rPr>
              <a:t> olan Allah’a sığınır.</a:t>
            </a:r>
            <a:endParaRPr lang="tr-TR" sz="2800" u="none" strike="noStrike" baseline="0" dirty="0">
              <a:solidFill>
                <a:srgbClr val="221E1F"/>
              </a:solidFill>
              <a:latin typeface="Quicksand Medium" pitchFamily="2" charset="-94"/>
            </a:endParaRPr>
          </a:p>
        </p:txBody>
      </p:sp>
      <p:pic>
        <p:nvPicPr>
          <p:cNvPr id="12" name="Resim 11">
            <a:extLst>
              <a:ext uri="{FF2B5EF4-FFF2-40B4-BE49-F238E27FC236}">
                <a16:creationId xmlns:a16="http://schemas.microsoft.com/office/drawing/2014/main" id="{0F7E62E1-CAE7-2479-BD83-0FF04E4EED42}"/>
              </a:ext>
            </a:extLst>
          </p:cNvPr>
          <p:cNvPicPr>
            <a:picLocks noChangeAspect="1"/>
          </p:cNvPicPr>
          <p:nvPr/>
        </p:nvPicPr>
        <p:blipFill>
          <a:blip r:embed="rId3"/>
          <a:stretch>
            <a:fillRect/>
          </a:stretch>
        </p:blipFill>
        <p:spPr>
          <a:xfrm>
            <a:off x="2433123" y="3062104"/>
            <a:ext cx="7325747" cy="2629267"/>
          </a:xfrm>
          <a:prstGeom prst="rect">
            <a:avLst/>
          </a:prstGeom>
        </p:spPr>
      </p:pic>
    </p:spTree>
    <p:extLst>
      <p:ext uri="{BB962C8B-B14F-4D97-AF65-F5344CB8AC3E}">
        <p14:creationId xmlns:p14="http://schemas.microsoft.com/office/powerpoint/2010/main" val="128357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5" y="1244421"/>
            <a:ext cx="10813022" cy="1754326"/>
          </a:xfrm>
          <a:prstGeom prst="rect">
            <a:avLst/>
          </a:prstGeom>
          <a:noFill/>
        </p:spPr>
        <p:txBody>
          <a:bodyPr wrap="square" rtlCol="0">
            <a:spAutoFit/>
          </a:bodyPr>
          <a:lstStyle/>
          <a:p>
            <a:pPr algn="ctr"/>
            <a:r>
              <a:rPr lang="tr-TR" sz="3600" b="0" i="0" u="none" strike="noStrike" baseline="0" dirty="0">
                <a:solidFill>
                  <a:srgbClr val="211D1E"/>
                </a:solidFill>
                <a:latin typeface="XBGJNE+Helvetica"/>
              </a:rPr>
              <a:t>İnsan bazen fıtratındaki temizlik ve safiyetten uzaklaşarak hata ve günah işleyebilmektedir. Önemli olan hatayı fark ettikten sonra ondan dönmektir. </a:t>
            </a:r>
            <a:endParaRPr lang="tr-TR" sz="3600" u="none" strike="noStrike" baseline="0" dirty="0">
              <a:solidFill>
                <a:srgbClr val="221E1F"/>
              </a:solidFill>
              <a:latin typeface="Quicksand Medium" pitchFamily="2" charset="-94"/>
            </a:endParaRPr>
          </a:p>
        </p:txBody>
      </p:sp>
      <p:pic>
        <p:nvPicPr>
          <p:cNvPr id="13" name="Resim 12">
            <a:extLst>
              <a:ext uri="{FF2B5EF4-FFF2-40B4-BE49-F238E27FC236}">
                <a16:creationId xmlns:a16="http://schemas.microsoft.com/office/drawing/2014/main" id="{A81AAAB6-FE2C-5D0B-FB84-E0C57AB2E981}"/>
              </a:ext>
            </a:extLst>
          </p:cNvPr>
          <p:cNvPicPr>
            <a:picLocks noChangeAspect="1"/>
          </p:cNvPicPr>
          <p:nvPr/>
        </p:nvPicPr>
        <p:blipFill>
          <a:blip r:embed="rId3"/>
          <a:stretch>
            <a:fillRect/>
          </a:stretch>
        </p:blipFill>
        <p:spPr>
          <a:xfrm>
            <a:off x="2433122" y="3210781"/>
            <a:ext cx="7325747" cy="2562583"/>
          </a:xfrm>
          <a:prstGeom prst="rect">
            <a:avLst/>
          </a:prstGeom>
        </p:spPr>
      </p:pic>
    </p:spTree>
    <p:extLst>
      <p:ext uri="{BB962C8B-B14F-4D97-AF65-F5344CB8AC3E}">
        <p14:creationId xmlns:p14="http://schemas.microsoft.com/office/powerpoint/2010/main" val="245253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689487" y="1554493"/>
            <a:ext cx="10813022" cy="3785652"/>
          </a:xfrm>
          <a:prstGeom prst="rect">
            <a:avLst/>
          </a:prstGeom>
          <a:noFill/>
        </p:spPr>
        <p:txBody>
          <a:bodyPr wrap="square" rtlCol="0">
            <a:spAutoFit/>
          </a:bodyPr>
          <a:lstStyle/>
          <a:p>
            <a:pPr algn="ctr"/>
            <a:r>
              <a:rPr lang="tr-TR" sz="3600" b="0" i="0" u="none" strike="noStrike" baseline="0" dirty="0">
                <a:solidFill>
                  <a:srgbClr val="211D1E"/>
                </a:solidFill>
                <a:latin typeface="XBGJNE+Helvetica"/>
              </a:rPr>
              <a:t>Tövbe</a:t>
            </a:r>
          </a:p>
          <a:p>
            <a:pPr algn="ctr"/>
            <a:endParaRPr lang="tr-TR" sz="3600" b="0" i="0" u="none" strike="noStrike" baseline="0" dirty="0">
              <a:solidFill>
                <a:srgbClr val="211D1E"/>
              </a:solidFill>
              <a:latin typeface="XBGJNE+Helvetica"/>
            </a:endParaRPr>
          </a:p>
          <a:p>
            <a:pPr algn="ctr"/>
            <a:r>
              <a:rPr lang="tr-TR" sz="2800" dirty="0">
                <a:solidFill>
                  <a:srgbClr val="211D1E"/>
                </a:solidFill>
                <a:latin typeface="Quicksand Medium" pitchFamily="2" charset="-94"/>
              </a:rPr>
              <a:t>İ</a:t>
            </a:r>
            <a:r>
              <a:rPr lang="tr-TR" sz="2800" b="0" i="0" u="none" strike="noStrike" baseline="0" dirty="0">
                <a:solidFill>
                  <a:srgbClr val="211D1E"/>
                </a:solidFill>
                <a:latin typeface="Quicksand Medium" pitchFamily="2" charset="-94"/>
              </a:rPr>
              <a:t>nsanın bilerek veya bilmeyerek yaptığı hata, kusur, büyük ve küçük günahlarından dolayı pişman olup bir daha aynı günahları yapmamaya karar vermesidir.</a:t>
            </a:r>
          </a:p>
          <a:p>
            <a:pPr algn="ctr"/>
            <a:endParaRPr lang="tr-TR" sz="2800" b="0" i="0" u="none" strike="noStrike" baseline="0" dirty="0">
              <a:solidFill>
                <a:srgbClr val="211D1E"/>
              </a:solidFill>
              <a:latin typeface="Quicksand Medium" pitchFamily="2" charset="-94"/>
            </a:endParaRPr>
          </a:p>
          <a:p>
            <a:pPr algn="ctr"/>
            <a:r>
              <a:rPr lang="tr-TR" sz="2800" b="0" i="0" u="none" strike="noStrike" baseline="0" dirty="0">
                <a:solidFill>
                  <a:srgbClr val="211D1E"/>
                </a:solidFill>
                <a:latin typeface="Quicksand Medium" pitchFamily="2" charset="-94"/>
              </a:rPr>
              <a:t>Tövbe, insanın yaratılışındaki safiyetine dönmesi ve onu koruması için insana sunulmuş bir fırsattır. </a:t>
            </a:r>
            <a:endParaRPr lang="tr-TR" sz="66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122027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pic>
        <p:nvPicPr>
          <p:cNvPr id="12" name="Resim 11">
            <a:extLst>
              <a:ext uri="{FF2B5EF4-FFF2-40B4-BE49-F238E27FC236}">
                <a16:creationId xmlns:a16="http://schemas.microsoft.com/office/drawing/2014/main" id="{A056917C-9232-AE6E-4F68-49AA45CC6FF8}"/>
              </a:ext>
            </a:extLst>
          </p:cNvPr>
          <p:cNvPicPr>
            <a:picLocks noChangeAspect="1"/>
          </p:cNvPicPr>
          <p:nvPr/>
        </p:nvPicPr>
        <p:blipFill>
          <a:blip r:embed="rId2"/>
          <a:stretch>
            <a:fillRect/>
          </a:stretch>
        </p:blipFill>
        <p:spPr>
          <a:xfrm>
            <a:off x="2437886" y="3467463"/>
            <a:ext cx="7316221" cy="2619741"/>
          </a:xfrm>
          <a:prstGeom prst="rect">
            <a:avLst/>
          </a:prstGeom>
        </p:spPr>
      </p:pic>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369323" y="1283115"/>
            <a:ext cx="11453348" cy="2185214"/>
          </a:xfrm>
          <a:prstGeom prst="rect">
            <a:avLst/>
          </a:prstGeom>
          <a:noFill/>
        </p:spPr>
        <p:txBody>
          <a:bodyPr wrap="square" rtlCol="0">
            <a:spAutoFit/>
          </a:bodyPr>
          <a:lstStyle/>
          <a:p>
            <a:pPr algn="ctr"/>
            <a:r>
              <a:rPr lang="tr-TR" sz="3600" b="0" i="0" u="none" strike="noStrike" baseline="0" dirty="0">
                <a:solidFill>
                  <a:srgbClr val="211D1E"/>
                </a:solidFill>
                <a:latin typeface="XBGJNE+Helvetica"/>
              </a:rPr>
              <a:t>Allah’ın töv</a:t>
            </a:r>
            <a:r>
              <a:rPr lang="tr-TR" sz="3600" dirty="0">
                <a:solidFill>
                  <a:srgbClr val="211D1E"/>
                </a:solidFill>
                <a:latin typeface="XBGJNE+Helvetica"/>
              </a:rPr>
              <a:t>be eden kullarının hatalarını örteceğine dair ayet;</a:t>
            </a:r>
          </a:p>
          <a:p>
            <a:pPr algn="ctr"/>
            <a:r>
              <a:rPr lang="tr-TR" sz="2800" i="0" u="none" strike="noStrike" baseline="0" dirty="0">
                <a:solidFill>
                  <a:srgbClr val="211D1E"/>
                </a:solidFill>
                <a:latin typeface="Quicksand Medium" pitchFamily="2" charset="-94"/>
              </a:rPr>
              <a:t>“Her kim de işlediği zulmünün arkasından tövbe edip durumunu düzeltirse kuşkusuz, Allah onun tövbesini kabul eder. Şüphesiz Allah çok bağışlayandır, çok merhamet edendir.”</a:t>
            </a:r>
          </a:p>
          <a:p>
            <a:pPr algn="r"/>
            <a:r>
              <a:rPr lang="tr-TR" sz="1600" dirty="0">
                <a:solidFill>
                  <a:srgbClr val="211D1E"/>
                </a:solidFill>
                <a:latin typeface="Quicksand Medium" pitchFamily="2" charset="-94"/>
              </a:rPr>
              <a:t>Maide 39</a:t>
            </a:r>
            <a:endParaRPr lang="tr-TR" sz="16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13251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F51261EF-D8A0-B1C1-71B3-F6EC7537E82D}"/>
              </a:ext>
            </a:extLst>
          </p:cNvPr>
          <p:cNvPicPr>
            <a:picLocks noChangeAspect="1"/>
          </p:cNvPicPr>
          <p:nvPr/>
        </p:nvPicPr>
        <p:blipFill>
          <a:blip r:embed="rId2"/>
          <a:stretch>
            <a:fillRect/>
          </a:stretch>
        </p:blipFill>
        <p:spPr>
          <a:xfrm>
            <a:off x="55304" y="1"/>
            <a:ext cx="2928871" cy="6461266"/>
          </a:xfrm>
          <a:prstGeom prst="rect">
            <a:avLst/>
          </a:prstGeom>
        </p:spPr>
      </p:pic>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3465253" y="1134091"/>
            <a:ext cx="8190270" cy="1569660"/>
          </a:xfrm>
          <a:prstGeom prst="rect">
            <a:avLst/>
          </a:prstGeom>
          <a:noFill/>
        </p:spPr>
        <p:txBody>
          <a:bodyPr wrap="square" rtlCol="0">
            <a:spAutoFit/>
          </a:bodyPr>
          <a:lstStyle/>
          <a:p>
            <a:pPr algn="ctr"/>
            <a:r>
              <a:rPr lang="tr-TR" sz="3200" b="0" i="0" u="none" strike="noStrike" baseline="0" dirty="0">
                <a:latin typeface="Helvetica" panose="020B0604020202020204" pitchFamily="34" charset="0"/>
              </a:rPr>
              <a:t>Kur’an-ı Kerim’de dua ederken Allah’ın (cc) esmayıhüsnasıyla O’ndan niyazda bulunulması istenir.</a:t>
            </a:r>
            <a:endParaRPr lang="tr-TR" sz="3200" u="none" strike="noStrike" baseline="0" dirty="0">
              <a:solidFill>
                <a:srgbClr val="221E1F"/>
              </a:solidFill>
              <a:latin typeface="Quicksand Medium" pitchFamily="2" charset="-94"/>
            </a:endParaRPr>
          </a:p>
        </p:txBody>
      </p:sp>
      <p:sp>
        <p:nvSpPr>
          <p:cNvPr id="13" name="Metin kutusu 12">
            <a:extLst>
              <a:ext uri="{FF2B5EF4-FFF2-40B4-BE49-F238E27FC236}">
                <a16:creationId xmlns:a16="http://schemas.microsoft.com/office/drawing/2014/main" id="{364113E6-A598-3168-9BB9-E5FC18480223}"/>
              </a:ext>
            </a:extLst>
          </p:cNvPr>
          <p:cNvSpPr txBox="1"/>
          <p:nvPr/>
        </p:nvSpPr>
        <p:spPr>
          <a:xfrm>
            <a:off x="4052731" y="3132911"/>
            <a:ext cx="7015313" cy="1938992"/>
          </a:xfrm>
          <a:prstGeom prst="rect">
            <a:avLst/>
          </a:prstGeom>
          <a:noFill/>
        </p:spPr>
        <p:txBody>
          <a:bodyPr wrap="square">
            <a:spAutoFit/>
          </a:bodyPr>
          <a:lstStyle/>
          <a:p>
            <a:pPr algn="ctr"/>
            <a:r>
              <a:rPr lang="tr-TR" sz="2400" b="0" i="0" u="none" strike="noStrike" baseline="0" dirty="0">
                <a:latin typeface="Helvetica" panose="020B0604020202020204" pitchFamily="34" charset="0"/>
              </a:rPr>
              <a:t>Örneğin günahlarından tövbe etmek için dua eden kimse, O’nun “dualara karşılık veren, çok bağışlayan ve merhamet eden” gibi anlamlara gelen </a:t>
            </a:r>
            <a:r>
              <a:rPr lang="tr-TR" sz="2400" b="0" i="0" u="none" strike="noStrike" baseline="0" dirty="0" err="1">
                <a:latin typeface="Helvetica" panose="020B0604020202020204" pitchFamily="34" charset="0"/>
              </a:rPr>
              <a:t>Mucib</a:t>
            </a:r>
            <a:r>
              <a:rPr lang="tr-TR" sz="2400" b="0" i="0" u="none" strike="noStrike" baseline="0" dirty="0">
                <a:latin typeface="Helvetica" panose="020B0604020202020204" pitchFamily="34" charset="0"/>
              </a:rPr>
              <a:t>, </a:t>
            </a:r>
            <a:r>
              <a:rPr lang="tr-TR" sz="2400" b="0" i="0" u="none" strike="noStrike" baseline="0" dirty="0" err="1">
                <a:latin typeface="Helvetica" panose="020B0604020202020204" pitchFamily="34" charset="0"/>
              </a:rPr>
              <a:t>Tevvab</a:t>
            </a:r>
            <a:r>
              <a:rPr lang="tr-TR" sz="2400" b="0" i="0" u="none" strike="noStrike" baseline="0" dirty="0">
                <a:latin typeface="Helvetica" panose="020B0604020202020204" pitchFamily="34" charset="0"/>
              </a:rPr>
              <a:t>, </a:t>
            </a:r>
            <a:r>
              <a:rPr lang="tr-TR" sz="2400" b="0" i="0" u="none" strike="noStrike" baseline="0" dirty="0" err="1">
                <a:latin typeface="Helvetica" panose="020B0604020202020204" pitchFamily="34" charset="0"/>
              </a:rPr>
              <a:t>Settar</a:t>
            </a:r>
            <a:r>
              <a:rPr lang="tr-TR" sz="2400" b="0" i="0" u="none" strike="noStrike" baseline="0" dirty="0">
                <a:latin typeface="Helvetica" panose="020B0604020202020204" pitchFamily="34" charset="0"/>
              </a:rPr>
              <a:t>, Gaffar ve </a:t>
            </a:r>
            <a:r>
              <a:rPr lang="tr-TR" sz="2400" b="0" i="0" u="none" strike="noStrike" baseline="0" dirty="0" err="1">
                <a:latin typeface="Helvetica" panose="020B0604020202020204" pitchFamily="34" charset="0"/>
              </a:rPr>
              <a:t>Afüv</a:t>
            </a:r>
            <a:r>
              <a:rPr lang="tr-TR" sz="2400" b="0" i="0" u="none" strike="noStrike" baseline="0" dirty="0">
                <a:latin typeface="Helvetica" panose="020B0604020202020204" pitchFamily="34" charset="0"/>
              </a:rPr>
              <a:t> isimlerini söyleyerek bağışlanma dileyebilir.</a:t>
            </a:r>
            <a:endParaRPr lang="tr-TR" sz="2400" dirty="0"/>
          </a:p>
        </p:txBody>
      </p:sp>
    </p:spTree>
    <p:extLst>
      <p:ext uri="{BB962C8B-B14F-4D97-AF65-F5344CB8AC3E}">
        <p14:creationId xmlns:p14="http://schemas.microsoft.com/office/powerpoint/2010/main" val="7974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7262933" y="1836154"/>
            <a:ext cx="4795069" cy="3539430"/>
          </a:xfrm>
          <a:prstGeom prst="rect">
            <a:avLst/>
          </a:prstGeom>
          <a:noFill/>
        </p:spPr>
        <p:txBody>
          <a:bodyPr wrap="square" rtlCol="0">
            <a:spAutoFit/>
          </a:bodyPr>
          <a:lstStyle/>
          <a:p>
            <a:pPr algn="ctr"/>
            <a:r>
              <a:rPr lang="tr-TR" sz="3200" i="0" u="none" strike="noStrike" baseline="0" dirty="0">
                <a:latin typeface="Quicksand Medium" pitchFamily="2" charset="-94"/>
              </a:rPr>
              <a:t>Dua, yaratıcıya sığınarak üstesinden gelinemeyen zorluklar karşısında</a:t>
            </a:r>
          </a:p>
          <a:p>
            <a:pPr algn="ctr"/>
            <a:r>
              <a:rPr lang="tr-TR" sz="3200" i="0" u="none" strike="noStrike" baseline="0" dirty="0">
                <a:latin typeface="Quicksand Medium" pitchFamily="2" charset="-94"/>
              </a:rPr>
              <a:t>Allah’tan (cc) yardım istemek ve zorluklara sabretmektir.</a:t>
            </a:r>
            <a:endParaRPr lang="tr-TR" sz="3200" u="none" strike="noStrike" baseline="0" dirty="0">
              <a:solidFill>
                <a:srgbClr val="221E1F"/>
              </a:solidFill>
              <a:latin typeface="Quicksand Medium" pitchFamily="2" charset="-94"/>
            </a:endParaRPr>
          </a:p>
        </p:txBody>
      </p:sp>
      <p:pic>
        <p:nvPicPr>
          <p:cNvPr id="2050" name="Picture 2" descr="2020'de dünya doğal afetlerle sarsıldı">
            <a:extLst>
              <a:ext uri="{FF2B5EF4-FFF2-40B4-BE49-F238E27FC236}">
                <a16:creationId xmlns:a16="http://schemas.microsoft.com/office/drawing/2014/main" id="{F6425BDE-9423-07AD-CFBE-79EF544C4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04" y="1632302"/>
            <a:ext cx="7017129" cy="394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13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843745" y="1685353"/>
            <a:ext cx="10504506" cy="3231654"/>
          </a:xfrm>
          <a:prstGeom prst="rect">
            <a:avLst/>
          </a:prstGeom>
          <a:noFill/>
        </p:spPr>
        <p:txBody>
          <a:bodyPr wrap="square" rtlCol="0">
            <a:spAutoFit/>
          </a:bodyPr>
          <a:lstStyle/>
          <a:p>
            <a:pPr algn="ctr"/>
            <a:r>
              <a:rPr lang="tr-TR" sz="2800" b="0" i="0" u="none" strike="noStrike" baseline="0" dirty="0">
                <a:latin typeface="Quicksand Medium" pitchFamily="2" charset="-94"/>
              </a:rPr>
              <a:t>İnsan dua ederken içten duygularla en derin düşüncelerini, umutlarını ve korkularını Yüce Allah’a arz eder. Dua insanın en büyük teselli ve ümit kaynağıdır.</a:t>
            </a:r>
          </a:p>
          <a:p>
            <a:pPr algn="ctr"/>
            <a:endParaRPr lang="tr-TR" sz="2800" dirty="0">
              <a:solidFill>
                <a:srgbClr val="221E1F"/>
              </a:solidFill>
              <a:latin typeface="Quicksand Medium" pitchFamily="2" charset="-94"/>
            </a:endParaRPr>
          </a:p>
          <a:p>
            <a:pPr algn="ctr"/>
            <a:r>
              <a:rPr lang="tr-TR" sz="2800" u="none" strike="noStrike" baseline="0" dirty="0">
                <a:solidFill>
                  <a:srgbClr val="221E1F"/>
                </a:solidFill>
                <a:latin typeface="Quicksand Medium" pitchFamily="2" charset="-94"/>
              </a:rPr>
              <a:t>Dua sadece bir yardım çağrısı değildir;</a:t>
            </a:r>
          </a:p>
          <a:p>
            <a:pPr algn="ctr"/>
            <a:r>
              <a:rPr lang="tr-TR" sz="2400" b="1" i="0" u="none" strike="noStrike" baseline="0" dirty="0">
                <a:latin typeface="Quicksand Medium" pitchFamily="2" charset="-94"/>
              </a:rPr>
              <a:t>“İnsana nimet verdiğimizde yüz çevirir ve yan çizer. Başına bir kötülük gelince de yalvarmaya koyulur.”</a:t>
            </a:r>
          </a:p>
          <a:p>
            <a:pPr algn="r"/>
            <a:r>
              <a:rPr lang="tr-TR" sz="1600" dirty="0" err="1">
                <a:solidFill>
                  <a:srgbClr val="221E1F"/>
                </a:solidFill>
                <a:latin typeface="Quicksand Medium" pitchFamily="2" charset="-94"/>
              </a:rPr>
              <a:t>Fussilet</a:t>
            </a:r>
            <a:r>
              <a:rPr lang="tr-TR" sz="1600" dirty="0">
                <a:solidFill>
                  <a:srgbClr val="221E1F"/>
                </a:solidFill>
                <a:latin typeface="Quicksand Medium" pitchFamily="2" charset="-94"/>
              </a:rPr>
              <a:t> 51</a:t>
            </a:r>
            <a:endParaRPr lang="tr-TR" sz="16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67579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7E7F9F59-DFEB-9973-F452-8A3EBDAA6626}"/>
              </a:ext>
            </a:extLst>
          </p:cNvPr>
          <p:cNvPicPr>
            <a:picLocks noChangeAspect="1"/>
          </p:cNvPicPr>
          <p:nvPr/>
        </p:nvPicPr>
        <p:blipFill>
          <a:blip r:embed="rId2"/>
          <a:stretch>
            <a:fillRect/>
          </a:stretch>
        </p:blipFill>
        <p:spPr>
          <a:xfrm>
            <a:off x="245804" y="1747641"/>
            <a:ext cx="11872231" cy="3362717"/>
          </a:xfrm>
          <a:prstGeom prst="rect">
            <a:avLst/>
          </a:prstGeom>
        </p:spPr>
      </p:pic>
      <p:sp>
        <p:nvSpPr>
          <p:cNvPr id="4" name="Dikdörtgen 3">
            <a:extLst>
              <a:ext uri="{FF2B5EF4-FFF2-40B4-BE49-F238E27FC236}">
                <a16:creationId xmlns:a16="http://schemas.microsoft.com/office/drawing/2014/main" id="{046C3CD3-B815-4C15-490E-11D049AAA32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5" name="Metin kutusu 4">
            <a:extLst>
              <a:ext uri="{FF2B5EF4-FFF2-40B4-BE49-F238E27FC236}">
                <a16:creationId xmlns:a16="http://schemas.microsoft.com/office/drawing/2014/main" id="{86436485-060F-DA99-D7F5-CE552C7923DF}"/>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6" name="Metin kutusu 5">
            <a:extLst>
              <a:ext uri="{FF2B5EF4-FFF2-40B4-BE49-F238E27FC236}">
                <a16:creationId xmlns:a16="http://schemas.microsoft.com/office/drawing/2014/main" id="{7E748F15-A4B3-6A75-36ED-CB872195D207}"/>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7" name="Dikdörtgen 6">
            <a:extLst>
              <a:ext uri="{FF2B5EF4-FFF2-40B4-BE49-F238E27FC236}">
                <a16:creationId xmlns:a16="http://schemas.microsoft.com/office/drawing/2014/main" id="{430363A8-25BF-D855-B5EC-19A781AF6BC2}"/>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8" name="Resim 7" descr="siyah, karanlık içeren bir resim&#10;&#10;Açıklama otomatik olarak oluşturuldu">
            <a:extLst>
              <a:ext uri="{FF2B5EF4-FFF2-40B4-BE49-F238E27FC236}">
                <a16:creationId xmlns:a16="http://schemas.microsoft.com/office/drawing/2014/main" id="{2E91C003-4733-EE5F-7873-05560C51A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9" name="Dikdörtgen 8">
            <a:extLst>
              <a:ext uri="{FF2B5EF4-FFF2-40B4-BE49-F238E27FC236}">
                <a16:creationId xmlns:a16="http://schemas.microsoft.com/office/drawing/2014/main" id="{4AFEE8C9-9EBB-749B-2360-071D17817FB8}"/>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extLst>
              <a:ext uri="{FF2B5EF4-FFF2-40B4-BE49-F238E27FC236}">
                <a16:creationId xmlns:a16="http://schemas.microsoft.com/office/drawing/2014/main" id="{8D8449C8-7108-554D-68BE-A2BD383B3B58}"/>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EB99CC58-ECF9-FD33-D3D0-6F648A16B5D4}"/>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Tree>
    <p:extLst>
      <p:ext uri="{BB962C8B-B14F-4D97-AF65-F5344CB8AC3E}">
        <p14:creationId xmlns:p14="http://schemas.microsoft.com/office/powerpoint/2010/main" val="394792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DB560E1E-E892-A522-5018-F4BEE9DE6FC7}"/>
              </a:ext>
            </a:extLst>
          </p:cNvPr>
          <p:cNvPicPr>
            <a:picLocks noChangeAspect="1"/>
          </p:cNvPicPr>
          <p:nvPr/>
        </p:nvPicPr>
        <p:blipFill>
          <a:blip r:embed="rId2"/>
          <a:stretch>
            <a:fillRect/>
          </a:stretch>
        </p:blipFill>
        <p:spPr>
          <a:xfrm>
            <a:off x="951782" y="1180786"/>
            <a:ext cx="10288436" cy="4496427"/>
          </a:xfrm>
          <a:prstGeom prst="rect">
            <a:avLst/>
          </a:prstGeom>
        </p:spPr>
      </p:pic>
      <p:sp>
        <p:nvSpPr>
          <p:cNvPr id="5" name="Dikdörtgen 4">
            <a:extLst>
              <a:ext uri="{FF2B5EF4-FFF2-40B4-BE49-F238E27FC236}">
                <a16:creationId xmlns:a16="http://schemas.microsoft.com/office/drawing/2014/main" id="{89D05757-2114-ABDF-D5FF-FC70A4617F00}"/>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6" name="Metin kutusu 5">
            <a:extLst>
              <a:ext uri="{FF2B5EF4-FFF2-40B4-BE49-F238E27FC236}">
                <a16:creationId xmlns:a16="http://schemas.microsoft.com/office/drawing/2014/main" id="{0F0E2231-9C64-F63D-6803-D76EC2870021}"/>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7" name="Metin kutusu 6">
            <a:extLst>
              <a:ext uri="{FF2B5EF4-FFF2-40B4-BE49-F238E27FC236}">
                <a16:creationId xmlns:a16="http://schemas.microsoft.com/office/drawing/2014/main" id="{1A032CC5-C71C-0C6F-8DD2-1728D84E43F9}"/>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8" name="Dikdörtgen 7">
            <a:extLst>
              <a:ext uri="{FF2B5EF4-FFF2-40B4-BE49-F238E27FC236}">
                <a16:creationId xmlns:a16="http://schemas.microsoft.com/office/drawing/2014/main" id="{42F2336B-9960-3672-6F3F-21251E579E1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9" name="Resim 8" descr="siyah, karanlık içeren bir resim&#10;&#10;Açıklama otomatik olarak oluşturuldu">
            <a:extLst>
              <a:ext uri="{FF2B5EF4-FFF2-40B4-BE49-F238E27FC236}">
                <a16:creationId xmlns:a16="http://schemas.microsoft.com/office/drawing/2014/main" id="{F8EE2579-5794-C177-D47F-6425DEFBB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10" name="Dikdörtgen 9">
            <a:extLst>
              <a:ext uri="{FF2B5EF4-FFF2-40B4-BE49-F238E27FC236}">
                <a16:creationId xmlns:a16="http://schemas.microsoft.com/office/drawing/2014/main" id="{774CECBD-D00A-8470-F292-5B2ECA84BEC4}"/>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a:extLst>
              <a:ext uri="{FF2B5EF4-FFF2-40B4-BE49-F238E27FC236}">
                <a16:creationId xmlns:a16="http://schemas.microsoft.com/office/drawing/2014/main" id="{C2478DAB-7AAF-DFC9-BE39-AB413F036B99}"/>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11">
            <a:extLst>
              <a:ext uri="{FF2B5EF4-FFF2-40B4-BE49-F238E27FC236}">
                <a16:creationId xmlns:a16="http://schemas.microsoft.com/office/drawing/2014/main" id="{A1854124-FAD8-6F4B-3324-CFC6282ECEA1}"/>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Tree>
    <p:extLst>
      <p:ext uri="{BB962C8B-B14F-4D97-AF65-F5344CB8AC3E}">
        <p14:creationId xmlns:p14="http://schemas.microsoft.com/office/powerpoint/2010/main" val="150382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843745" y="2777960"/>
            <a:ext cx="10504506" cy="523220"/>
          </a:xfrm>
          <a:prstGeom prst="rect">
            <a:avLst/>
          </a:prstGeom>
          <a:noFill/>
        </p:spPr>
        <p:txBody>
          <a:bodyPr wrap="square" rtlCol="0">
            <a:spAutoFit/>
          </a:bodyPr>
          <a:lstStyle/>
          <a:p>
            <a:pPr algn="ctr"/>
            <a:r>
              <a:rPr lang="tr-TR" sz="2800" b="0" i="0" u="none" strike="noStrike" baseline="0" dirty="0">
                <a:latin typeface="Quicksand Medium" pitchFamily="2" charset="-94"/>
              </a:rPr>
              <a:t>Daha çok hangi zamanlarda dua edersiniz?</a:t>
            </a:r>
            <a:endParaRPr lang="tr-TR" sz="16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56534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2236837" y="1641987"/>
            <a:ext cx="7718322" cy="2677656"/>
          </a:xfrm>
          <a:prstGeom prst="rect">
            <a:avLst/>
          </a:prstGeom>
          <a:noFill/>
        </p:spPr>
        <p:txBody>
          <a:bodyPr wrap="square" rtlCol="0">
            <a:spAutoFit/>
          </a:bodyPr>
          <a:lstStyle/>
          <a:p>
            <a:pPr algn="ctr"/>
            <a:r>
              <a:rPr lang="tr-TR" sz="3200" dirty="0">
                <a:latin typeface="Quicksand Medium" pitchFamily="2" charset="-94"/>
                <a:cs typeface="Quire Sans" panose="020B0502040204020203" pitchFamily="34" charset="0"/>
              </a:rPr>
              <a:t>Denge ve Ahenk</a:t>
            </a:r>
          </a:p>
          <a:p>
            <a:pPr algn="ctr"/>
            <a:endParaRPr lang="tr-TR" sz="2400" dirty="0">
              <a:latin typeface="Quicksand Medium" pitchFamily="2" charset="-94"/>
              <a:cs typeface="Quire Sans" panose="020B0502040204020203" pitchFamily="34" charset="0"/>
            </a:endParaRPr>
          </a:p>
          <a:p>
            <a:pPr algn="ctr"/>
            <a:r>
              <a:rPr lang="tr-TR" sz="2400" i="0" u="none" strike="noStrike" baseline="0" dirty="0">
                <a:solidFill>
                  <a:srgbClr val="221E1F"/>
                </a:solidFill>
                <a:latin typeface="Quicksand Medium" pitchFamily="2" charset="-94"/>
              </a:rPr>
              <a:t>“Yedi göğü birbiriyle tam bir uygunluk içinde yaratan O’dur. Rahman’ın yaratışında hiçbir uyumsuzluk göremezsin. Gözünü çevir de bir bak, bir bozukluk görebiliyor musun?”</a:t>
            </a:r>
          </a:p>
          <a:p>
            <a:pPr algn="r"/>
            <a:r>
              <a:rPr lang="tr-TR" sz="1600" dirty="0">
                <a:solidFill>
                  <a:srgbClr val="221E1F"/>
                </a:solidFill>
                <a:latin typeface="Quicksand Medium" pitchFamily="2" charset="-94"/>
                <a:cs typeface="Quire Sans" panose="020B0502040204020203" pitchFamily="34" charset="0"/>
              </a:rPr>
              <a:t>Mülk 3</a:t>
            </a:r>
            <a:endParaRPr lang="tr-TR" sz="1600" dirty="0">
              <a:latin typeface="Quicksand Medium" pitchFamily="2" charset="-94"/>
              <a:cs typeface="Quire Sans" panose="020B0502040204020203" pitchFamily="34" charset="0"/>
            </a:endParaRPr>
          </a:p>
        </p:txBody>
      </p:sp>
    </p:spTree>
    <p:extLst>
      <p:ext uri="{BB962C8B-B14F-4D97-AF65-F5344CB8AC3E}">
        <p14:creationId xmlns:p14="http://schemas.microsoft.com/office/powerpoint/2010/main" val="189595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843745" y="2777960"/>
            <a:ext cx="10504506" cy="523220"/>
          </a:xfrm>
          <a:prstGeom prst="rect">
            <a:avLst/>
          </a:prstGeom>
          <a:noFill/>
        </p:spPr>
        <p:txBody>
          <a:bodyPr wrap="square" rtlCol="0">
            <a:spAutoFit/>
          </a:bodyPr>
          <a:lstStyle/>
          <a:p>
            <a:pPr algn="ctr"/>
            <a:r>
              <a:rPr lang="tr-TR" sz="2800" b="0" i="0" u="none" strike="noStrike" baseline="0" dirty="0">
                <a:latin typeface="Quicksand Medium" pitchFamily="2" charset="-94"/>
              </a:rPr>
              <a:t>İnsanların sizin için dua etmesi, size ne hissettirir?</a:t>
            </a:r>
            <a:endParaRPr lang="tr-TR" sz="1600"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380750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843745" y="2823365"/>
            <a:ext cx="10504506" cy="830997"/>
          </a:xfrm>
          <a:prstGeom prst="rect">
            <a:avLst/>
          </a:prstGeom>
          <a:noFill/>
        </p:spPr>
        <p:txBody>
          <a:bodyPr wrap="square" rtlCol="0">
            <a:spAutoFit/>
          </a:bodyPr>
          <a:lstStyle/>
          <a:p>
            <a:pPr algn="ctr"/>
            <a:r>
              <a:rPr lang="tr-TR" sz="2000" b="0" i="0" u="none" strike="noStrike" baseline="0" dirty="0">
                <a:latin typeface="Quicksand Medium" pitchFamily="2" charset="-94"/>
              </a:rPr>
              <a:t>Gelecek Hafta;</a:t>
            </a:r>
          </a:p>
          <a:p>
            <a:pPr algn="ctr"/>
            <a:r>
              <a:rPr lang="tr-TR" sz="2800" b="1" u="none" strike="noStrike" baseline="0" dirty="0">
                <a:solidFill>
                  <a:srgbClr val="221E1F"/>
                </a:solidFill>
                <a:latin typeface="Quicksand Medium" pitchFamily="2" charset="-94"/>
              </a:rPr>
              <a:t>Kur’an’dan Mesajlar – Rum Suresi</a:t>
            </a:r>
            <a:endParaRPr lang="tr-TR" sz="1600" b="1" u="none" strike="noStrike" baseline="0" dirty="0">
              <a:solidFill>
                <a:srgbClr val="221E1F"/>
              </a:solidFill>
              <a:latin typeface="Quicksand Medium" pitchFamily="2" charset="-94"/>
            </a:endParaRPr>
          </a:p>
        </p:txBody>
      </p:sp>
    </p:spTree>
    <p:extLst>
      <p:ext uri="{BB962C8B-B14F-4D97-AF65-F5344CB8AC3E}">
        <p14:creationId xmlns:p14="http://schemas.microsoft.com/office/powerpoint/2010/main" val="18886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2236837" y="2397948"/>
            <a:ext cx="7718322" cy="2062103"/>
          </a:xfrm>
          <a:prstGeom prst="rect">
            <a:avLst/>
          </a:prstGeom>
          <a:noFill/>
        </p:spPr>
        <p:txBody>
          <a:bodyPr wrap="square" rtlCol="0">
            <a:spAutoFit/>
          </a:bodyPr>
          <a:lstStyle/>
          <a:p>
            <a:pPr algn="ctr"/>
            <a:r>
              <a:rPr lang="tr-TR" sz="3200" dirty="0">
                <a:latin typeface="Quicksand Medium" pitchFamily="2" charset="-94"/>
                <a:cs typeface="Quire Sans" panose="020B0502040204020203" pitchFamily="34" charset="0"/>
              </a:rPr>
              <a:t>Denge ve ahenk hayranlık uyandırır ve bu hayranlık Allah’a karşı gittikçe artan saygı ve sevgi temelli bir kulluğa dönüşür.</a:t>
            </a:r>
            <a:endParaRPr lang="tr-TR" sz="1600" dirty="0">
              <a:latin typeface="Quicksand Medium" pitchFamily="2" charset="-94"/>
              <a:cs typeface="Quire Sans" panose="020B0502040204020203" pitchFamily="34" charset="0"/>
            </a:endParaRPr>
          </a:p>
        </p:txBody>
      </p:sp>
    </p:spTree>
    <p:extLst>
      <p:ext uri="{BB962C8B-B14F-4D97-AF65-F5344CB8AC3E}">
        <p14:creationId xmlns:p14="http://schemas.microsoft.com/office/powerpoint/2010/main" val="380796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2236837" y="2397948"/>
            <a:ext cx="7718322" cy="1077218"/>
          </a:xfrm>
          <a:prstGeom prst="rect">
            <a:avLst/>
          </a:prstGeom>
          <a:noFill/>
        </p:spPr>
        <p:txBody>
          <a:bodyPr wrap="square" rtlCol="0">
            <a:spAutoFit/>
          </a:bodyPr>
          <a:lstStyle/>
          <a:p>
            <a:pPr algn="ctr"/>
            <a:r>
              <a:rPr lang="tr-TR" sz="3200" dirty="0">
                <a:latin typeface="Quicksand Medium" pitchFamily="2" charset="-94"/>
                <a:cs typeface="Quire Sans" panose="020B0502040204020203" pitchFamily="34" charset="0"/>
              </a:rPr>
              <a:t>İnsan yaratıcısına dua ve ibadetle yakınlaşmaya çalışır.</a:t>
            </a:r>
            <a:endParaRPr lang="tr-TR" sz="1600" dirty="0">
              <a:latin typeface="Quicksand Medium" pitchFamily="2" charset="-94"/>
              <a:cs typeface="Quire Sans" panose="020B0502040204020203" pitchFamily="34" charset="0"/>
            </a:endParaRPr>
          </a:p>
        </p:txBody>
      </p:sp>
    </p:spTree>
    <p:extLst>
      <p:ext uri="{BB962C8B-B14F-4D97-AF65-F5344CB8AC3E}">
        <p14:creationId xmlns:p14="http://schemas.microsoft.com/office/powerpoint/2010/main" val="238020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2E67D06B-7C78-5868-77BE-54C9E8489E21}"/>
              </a:ext>
            </a:extLst>
          </p:cNvPr>
          <p:cNvPicPr>
            <a:picLocks noChangeAspect="1"/>
          </p:cNvPicPr>
          <p:nvPr/>
        </p:nvPicPr>
        <p:blipFill>
          <a:blip r:embed="rId2"/>
          <a:stretch>
            <a:fillRect/>
          </a:stretch>
        </p:blipFill>
        <p:spPr>
          <a:xfrm>
            <a:off x="-1" y="726660"/>
            <a:ext cx="12192000" cy="4519776"/>
          </a:xfrm>
          <a:prstGeom prst="rect">
            <a:avLst/>
          </a:prstGeom>
        </p:spPr>
      </p:pic>
      <p:pic>
        <p:nvPicPr>
          <p:cNvPr id="4" name="Resim 3" descr="siyah, karanlık içeren bir resim&#10;&#10;Açıklama otomatik olarak oluşturuldu">
            <a:extLst>
              <a:ext uri="{FF2B5EF4-FFF2-40B4-BE49-F238E27FC236}">
                <a16:creationId xmlns:a16="http://schemas.microsoft.com/office/drawing/2014/main" id="{37985312-923C-74A1-18F9-3E6856D31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5" name="Dikdörtgen 4">
            <a:extLst>
              <a:ext uri="{FF2B5EF4-FFF2-40B4-BE49-F238E27FC236}">
                <a16:creationId xmlns:a16="http://schemas.microsoft.com/office/drawing/2014/main" id="{136F7DD4-4A26-E453-DC88-31B81113E724}"/>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a:extLst>
              <a:ext uri="{FF2B5EF4-FFF2-40B4-BE49-F238E27FC236}">
                <a16:creationId xmlns:a16="http://schemas.microsoft.com/office/drawing/2014/main" id="{4BECF0F1-4C7F-71F4-2345-C497305709F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69560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2236837" y="2673215"/>
            <a:ext cx="7718322" cy="1077218"/>
          </a:xfrm>
          <a:prstGeom prst="rect">
            <a:avLst/>
          </a:prstGeom>
          <a:noFill/>
        </p:spPr>
        <p:txBody>
          <a:bodyPr wrap="square" rtlCol="0">
            <a:spAutoFit/>
          </a:bodyPr>
          <a:lstStyle/>
          <a:p>
            <a:pPr algn="ctr"/>
            <a:r>
              <a:rPr lang="tr-TR" sz="3200" b="0" i="0" u="none" strike="noStrike" baseline="0" dirty="0">
                <a:solidFill>
                  <a:srgbClr val="221E1F"/>
                </a:solidFill>
                <a:latin typeface="Quicksand Medium" pitchFamily="2" charset="-94"/>
              </a:rPr>
              <a:t>İstek ve ihtiyaçlarınıza yönelik kendi duanız nedir?</a:t>
            </a:r>
          </a:p>
        </p:txBody>
      </p:sp>
    </p:spTree>
    <p:extLst>
      <p:ext uri="{BB962C8B-B14F-4D97-AF65-F5344CB8AC3E}">
        <p14:creationId xmlns:p14="http://schemas.microsoft.com/office/powerpoint/2010/main" val="421888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0EB0FB5-506B-6F8C-CA66-FBD9F9A4947F}"/>
              </a:ext>
            </a:extLst>
          </p:cNvPr>
          <p:cNvSpPr/>
          <p:nvPr/>
        </p:nvSpPr>
        <p:spPr>
          <a:xfrm>
            <a:off x="-1" y="0"/>
            <a:ext cx="12191999" cy="609600"/>
          </a:xfrm>
          <a:prstGeom prst="rect">
            <a:avLst/>
          </a:prstGeom>
          <a:solidFill>
            <a:srgbClr val="486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sp>
        <p:nvSpPr>
          <p:cNvPr id="3" name="Metin kutusu 2">
            <a:extLst>
              <a:ext uri="{FF2B5EF4-FFF2-40B4-BE49-F238E27FC236}">
                <a16:creationId xmlns:a16="http://schemas.microsoft.com/office/drawing/2014/main" id="{B578ECA3-86A9-F83F-1BCB-3C08055AF594}"/>
              </a:ext>
            </a:extLst>
          </p:cNvPr>
          <p:cNvSpPr txBox="1"/>
          <p:nvPr/>
        </p:nvSpPr>
        <p:spPr>
          <a:xfrm>
            <a:off x="245805" y="120134"/>
            <a:ext cx="2546555" cy="400110"/>
          </a:xfrm>
          <a:prstGeom prst="rect">
            <a:avLst/>
          </a:prstGeom>
          <a:noFill/>
        </p:spPr>
        <p:txBody>
          <a:bodyPr wrap="square" rtlCol="0">
            <a:spAutoFit/>
          </a:bodyPr>
          <a:lstStyle/>
          <a:p>
            <a:r>
              <a:rPr lang="tr-TR" sz="2000" dirty="0">
                <a:solidFill>
                  <a:schemeClr val="bg1"/>
                </a:solidFill>
                <a:latin typeface="Quicksand Medium" pitchFamily="2" charset="-94"/>
                <a:cs typeface="Quire Sans" panose="020B0502040204020203" pitchFamily="34" charset="0"/>
              </a:rPr>
              <a:t>Allah – İnsan İlişkisi</a:t>
            </a:r>
          </a:p>
        </p:txBody>
      </p:sp>
      <p:sp>
        <p:nvSpPr>
          <p:cNvPr id="4" name="Metin kutusu 3">
            <a:extLst>
              <a:ext uri="{FF2B5EF4-FFF2-40B4-BE49-F238E27FC236}">
                <a16:creationId xmlns:a16="http://schemas.microsoft.com/office/drawing/2014/main" id="{D1D13AAC-D30A-7CA7-7B5F-D945FBCA1F94}"/>
              </a:ext>
            </a:extLst>
          </p:cNvPr>
          <p:cNvSpPr txBox="1"/>
          <p:nvPr/>
        </p:nvSpPr>
        <p:spPr>
          <a:xfrm>
            <a:off x="8901881" y="104745"/>
            <a:ext cx="3368777" cy="400110"/>
          </a:xfrm>
          <a:prstGeom prst="rect">
            <a:avLst/>
          </a:prstGeom>
          <a:noFill/>
        </p:spPr>
        <p:txBody>
          <a:bodyPr wrap="square" rtlCol="0">
            <a:spAutoFit/>
          </a:bodyPr>
          <a:lstStyle/>
          <a:p>
            <a:r>
              <a:rPr lang="tr-TR" sz="2000" dirty="0">
                <a:solidFill>
                  <a:schemeClr val="bg1"/>
                </a:solidFill>
                <a:latin typeface="Quicksand Light" pitchFamily="2" charset="-94"/>
                <a:cs typeface="Quire Sans" panose="020B0502040204020203" pitchFamily="34" charset="0"/>
              </a:rPr>
              <a:t>Din Kültürü ve Ahlak Bilgisi</a:t>
            </a:r>
          </a:p>
        </p:txBody>
      </p:sp>
      <p:sp>
        <p:nvSpPr>
          <p:cNvPr id="5" name="Dikdörtgen 4">
            <a:extLst>
              <a:ext uri="{FF2B5EF4-FFF2-40B4-BE49-F238E27FC236}">
                <a16:creationId xmlns:a16="http://schemas.microsoft.com/office/drawing/2014/main" id="{898502C0-53A1-8954-44A1-48D6D81023D0}"/>
              </a:ext>
            </a:extLst>
          </p:cNvPr>
          <p:cNvSpPr/>
          <p:nvPr/>
        </p:nvSpPr>
        <p:spPr>
          <a:xfrm>
            <a:off x="-1" y="609600"/>
            <a:ext cx="12191998" cy="422787"/>
          </a:xfrm>
          <a:prstGeom prst="rect">
            <a:avLst/>
          </a:prstGeom>
          <a:solidFill>
            <a:srgbClr val="F5BF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dirty="0"/>
              <a:t>     </a:t>
            </a:r>
          </a:p>
        </p:txBody>
      </p:sp>
      <p:pic>
        <p:nvPicPr>
          <p:cNvPr id="6" name="Resim 5" descr="siyah, karanlık içeren bir resim&#10;&#10;Açıklama otomatik olarak oluşturuldu">
            <a:extLst>
              <a:ext uri="{FF2B5EF4-FFF2-40B4-BE49-F238E27FC236}">
                <a16:creationId xmlns:a16="http://schemas.microsoft.com/office/drawing/2014/main" id="{18B27AAD-80CF-7817-722C-81A365F74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77" y="5837905"/>
            <a:ext cx="1187245" cy="1187245"/>
          </a:xfrm>
          <a:prstGeom prst="rect">
            <a:avLst/>
          </a:prstGeom>
        </p:spPr>
      </p:pic>
      <p:sp>
        <p:nvSpPr>
          <p:cNvPr id="7" name="Dikdörtgen 6">
            <a:extLst>
              <a:ext uri="{FF2B5EF4-FFF2-40B4-BE49-F238E27FC236}">
                <a16:creationId xmlns:a16="http://schemas.microsoft.com/office/drawing/2014/main" id="{C486D686-A055-2785-C93E-50518EF986FB}"/>
              </a:ext>
            </a:extLst>
          </p:cNvPr>
          <p:cNvSpPr/>
          <p:nvPr/>
        </p:nvSpPr>
        <p:spPr>
          <a:xfrm>
            <a:off x="6778113"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extLst>
              <a:ext uri="{FF2B5EF4-FFF2-40B4-BE49-F238E27FC236}">
                <a16:creationId xmlns:a16="http://schemas.microsoft.com/office/drawing/2014/main" id="{36850561-BB33-4167-0A86-D5B65BE67CE4}"/>
              </a:ext>
            </a:extLst>
          </p:cNvPr>
          <p:cNvSpPr/>
          <p:nvPr/>
        </p:nvSpPr>
        <p:spPr>
          <a:xfrm>
            <a:off x="245805" y="6415548"/>
            <a:ext cx="5168081" cy="45719"/>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a:extLst>
              <a:ext uri="{FF2B5EF4-FFF2-40B4-BE49-F238E27FC236}">
                <a16:creationId xmlns:a16="http://schemas.microsoft.com/office/drawing/2014/main" id="{D29262B5-B8CD-0A6C-C75C-AC6BCEEE3D06}"/>
              </a:ext>
            </a:extLst>
          </p:cNvPr>
          <p:cNvSpPr txBox="1"/>
          <p:nvPr/>
        </p:nvSpPr>
        <p:spPr>
          <a:xfrm>
            <a:off x="245804" y="620938"/>
            <a:ext cx="5329086" cy="400110"/>
          </a:xfrm>
          <a:prstGeom prst="rect">
            <a:avLst/>
          </a:prstGeom>
          <a:noFill/>
        </p:spPr>
        <p:txBody>
          <a:bodyPr wrap="square" rtlCol="0">
            <a:spAutoFit/>
          </a:bodyPr>
          <a:lstStyle/>
          <a:p>
            <a:r>
              <a:rPr lang="tr-TR" sz="2000" dirty="0">
                <a:latin typeface="Quicksand Medium" pitchFamily="2" charset="-94"/>
                <a:cs typeface="Quire Sans" panose="020B0502040204020203" pitchFamily="34" charset="0"/>
              </a:rPr>
              <a:t>İbadet ve Dua Eden Bir Varlık Olarak İnsan</a:t>
            </a:r>
          </a:p>
        </p:txBody>
      </p:sp>
      <p:sp>
        <p:nvSpPr>
          <p:cNvPr id="11" name="Metin kutusu 10">
            <a:extLst>
              <a:ext uri="{FF2B5EF4-FFF2-40B4-BE49-F238E27FC236}">
                <a16:creationId xmlns:a16="http://schemas.microsoft.com/office/drawing/2014/main" id="{BD4A4965-F7C8-33A0-9E75-93AF4F38CEB0}"/>
              </a:ext>
            </a:extLst>
          </p:cNvPr>
          <p:cNvSpPr txBox="1"/>
          <p:nvPr/>
        </p:nvSpPr>
        <p:spPr>
          <a:xfrm>
            <a:off x="1378973" y="2106497"/>
            <a:ext cx="9434049" cy="2308324"/>
          </a:xfrm>
          <a:prstGeom prst="rect">
            <a:avLst/>
          </a:prstGeom>
          <a:noFill/>
        </p:spPr>
        <p:txBody>
          <a:bodyPr wrap="square" rtlCol="0">
            <a:spAutoFit/>
          </a:bodyPr>
          <a:lstStyle/>
          <a:p>
            <a:pPr algn="ctr"/>
            <a:r>
              <a:rPr lang="tr-TR" sz="3200" b="1" i="0" u="none" strike="noStrike" baseline="0" dirty="0">
                <a:solidFill>
                  <a:srgbClr val="221E1F"/>
                </a:solidFill>
                <a:latin typeface="Quicksand Medium" pitchFamily="2" charset="-94"/>
              </a:rPr>
              <a:t>İbadet</a:t>
            </a:r>
          </a:p>
          <a:p>
            <a:pPr algn="ctr"/>
            <a:r>
              <a:rPr lang="tr-TR" sz="2800" b="0" i="0" u="none" strike="noStrike" baseline="0" dirty="0">
                <a:solidFill>
                  <a:srgbClr val="221E1F"/>
                </a:solidFill>
                <a:latin typeface="Quicksand Medium" pitchFamily="2" charset="-94"/>
              </a:rPr>
              <a:t>Boyun eğme, itaat etme, saygı duyma, alçak gönüllülük, kulluk, tapma, tapınma anlamlarına gelen ibadet, Yüce Allah’ın rızasına uygun şekilde yapılan bütün davranışları kapsar.</a:t>
            </a:r>
          </a:p>
        </p:txBody>
      </p:sp>
    </p:spTree>
    <p:extLst>
      <p:ext uri="{BB962C8B-B14F-4D97-AF65-F5344CB8AC3E}">
        <p14:creationId xmlns:p14="http://schemas.microsoft.com/office/powerpoint/2010/main" val="359513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eması">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1447</TotalTime>
  <Words>1640</Words>
  <Application>Microsoft Office PowerPoint</Application>
  <PresentationFormat>Geniş ekran</PresentationFormat>
  <Paragraphs>275</Paragraphs>
  <Slides>41</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41</vt:i4>
      </vt:variant>
    </vt:vector>
  </HeadingPairs>
  <TitlesOfParts>
    <vt:vector size="51" baseType="lpstr">
      <vt:lpstr>Aptos</vt:lpstr>
      <vt:lpstr>Aptos Display</vt:lpstr>
      <vt:lpstr>Arial</vt:lpstr>
      <vt:lpstr>HDERXK+Helvetica-Oblique</vt:lpstr>
      <vt:lpstr>Helvetica</vt:lpstr>
      <vt:lpstr>Quicksand Light</vt:lpstr>
      <vt:lpstr>Quicksand Medium</vt:lpstr>
      <vt:lpstr>Quicksand SemiBold</vt:lpstr>
      <vt:lpstr>XBGJNE+Helvetica</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Emirhan Kişmir</dc:creator>
  <cp:lastModifiedBy>Emirhan Kişmir</cp:lastModifiedBy>
  <cp:revision>11</cp:revision>
  <dcterms:created xsi:type="dcterms:W3CDTF">2024-09-04T19:43:28Z</dcterms:created>
  <dcterms:modified xsi:type="dcterms:W3CDTF">2024-10-13T15:41:22Z</dcterms:modified>
</cp:coreProperties>
</file>