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F15"/>
    <a:srgbClr val="486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2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81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7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8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9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8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6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8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4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38807-D578-4F1F-A085-F649980FDA02}" type="datetimeFigureOut">
              <a:rPr lang="tr-TR" smtClean="0"/>
              <a:t>29.09.2024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1426C-0702-4F47-A621-EDCF8EAE2B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45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8D66A5AA-A8F2-501B-BF73-8E4883CA71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58" y="-1732362"/>
            <a:ext cx="9367684" cy="9367684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2E94E1B-756A-3E94-C599-BA21025FA76F}"/>
              </a:ext>
            </a:extLst>
          </p:cNvPr>
          <p:cNvSpPr/>
          <p:nvPr/>
        </p:nvSpPr>
        <p:spPr>
          <a:xfrm>
            <a:off x="-2" y="3589921"/>
            <a:ext cx="12191999" cy="1192161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5E5DB5-2DAB-0336-5C2B-5F7ABB229C43}"/>
              </a:ext>
            </a:extLst>
          </p:cNvPr>
          <p:cNvSpPr txBox="1"/>
          <p:nvPr/>
        </p:nvSpPr>
        <p:spPr>
          <a:xfrm>
            <a:off x="3278560" y="3770502"/>
            <a:ext cx="5716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>
                <a:solidFill>
                  <a:schemeClr val="bg1"/>
                </a:solidFill>
                <a:latin typeface="Quicksand SemiBold" pitchFamily="2" charset="-94"/>
              </a:rPr>
              <a:t>Allah – İnsan İlişkisi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006F7AD-64F5-432A-3C6A-8B022E57B5DF}"/>
              </a:ext>
            </a:extLst>
          </p:cNvPr>
          <p:cNvSpPr/>
          <p:nvPr/>
        </p:nvSpPr>
        <p:spPr>
          <a:xfrm>
            <a:off x="-3" y="4782080"/>
            <a:ext cx="12191998" cy="83099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98AFAD6-FAD7-DD61-2656-98CEF0D8635B}"/>
              </a:ext>
            </a:extLst>
          </p:cNvPr>
          <p:cNvSpPr txBox="1"/>
          <p:nvPr/>
        </p:nvSpPr>
        <p:spPr>
          <a:xfrm>
            <a:off x="4613057" y="4885524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Quicksand SemiBold" pitchFamily="2" charset="-94"/>
              </a:rPr>
              <a:t>9. Sınıf 1. Ünite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B188ACB-4665-FA5B-AA99-5551016B14A3}"/>
              </a:ext>
            </a:extLst>
          </p:cNvPr>
          <p:cNvSpPr txBox="1"/>
          <p:nvPr/>
        </p:nvSpPr>
        <p:spPr>
          <a:xfrm>
            <a:off x="4411606" y="5716519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E65E5DB-56F1-6F04-7696-A8F5C7C2B676}"/>
              </a:ext>
            </a:extLst>
          </p:cNvPr>
          <p:cNvSpPr txBox="1"/>
          <p:nvPr/>
        </p:nvSpPr>
        <p:spPr>
          <a:xfrm>
            <a:off x="5126798" y="6116629"/>
            <a:ext cx="193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Light" pitchFamily="2" charset="-94"/>
                <a:cs typeface="Quire Sans" panose="020B0502040204020203" pitchFamily="34" charset="0"/>
              </a:rPr>
              <a:t>Emirhan Kişmir</a:t>
            </a:r>
          </a:p>
        </p:txBody>
      </p:sp>
    </p:spTree>
    <p:extLst>
      <p:ext uri="{BB962C8B-B14F-4D97-AF65-F5344CB8AC3E}">
        <p14:creationId xmlns:p14="http://schemas.microsoft.com/office/powerpoint/2010/main" val="31271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D4A4965-F7C8-33A0-9E75-93AF4F38CEB0}"/>
              </a:ext>
            </a:extLst>
          </p:cNvPr>
          <p:cNvSpPr txBox="1"/>
          <p:nvPr/>
        </p:nvSpPr>
        <p:spPr>
          <a:xfrm>
            <a:off x="1719412" y="2331684"/>
            <a:ext cx="8753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0" i="0" u="none" strike="noStrike" baseline="0" dirty="0">
                <a:latin typeface="Quicksand Medium" pitchFamily="2" charset="-94"/>
              </a:rPr>
              <a:t>İnsan, merak eden bir varlık olarak yalnızca kendisi hakkında değil, her şey hakkında düşünür. Ulaştığı bilgileri ve bilginin kaynağını sorgular. İnsanın doğru bilgiye ulaşması, kendi varlığını anlamlandırabilmesi ve sürdürebilmesi açısından önemlidir.</a:t>
            </a:r>
            <a:endParaRPr lang="tr-TR" sz="199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DA8299-1BDB-9D13-FB5C-C1495CFA78AF}"/>
              </a:ext>
            </a:extLst>
          </p:cNvPr>
          <p:cNvSpPr txBox="1"/>
          <p:nvPr/>
        </p:nvSpPr>
        <p:spPr>
          <a:xfrm>
            <a:off x="3028334" y="1641987"/>
            <a:ext cx="6135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latin typeface="Quicksand Medium" pitchFamily="2" charset="-94"/>
              </a:rPr>
              <a:t>Y</a:t>
            </a:r>
            <a:r>
              <a:rPr lang="tr-TR" sz="3200" b="0" i="0" u="none" strike="noStrike" baseline="0" dirty="0">
                <a:latin typeface="Quicksand Medium" pitchFamily="2" charset="-94"/>
              </a:rPr>
              <a:t>eni Bilgiler Edinebilme</a:t>
            </a:r>
            <a:endParaRPr lang="tr-TR" sz="3200" dirty="0">
              <a:latin typeface="Quicksand Medium" pitchFamily="2" charset="-94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5ED6365-46CE-DEA0-159A-5ADEDEE3977D}"/>
              </a:ext>
            </a:extLst>
          </p:cNvPr>
          <p:cNvSpPr txBox="1"/>
          <p:nvPr/>
        </p:nvSpPr>
        <p:spPr>
          <a:xfrm>
            <a:off x="1637068" y="2949059"/>
            <a:ext cx="89178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i="0" u="none" strike="noStrike" baseline="0" dirty="0">
                <a:latin typeface="Quicksand Medium" pitchFamily="2" charset="-94"/>
              </a:rPr>
              <a:t>“Yaratan Rabbinin adıyla oku! O, insanı </a:t>
            </a:r>
            <a:r>
              <a:rPr lang="tr-TR" sz="2400" i="0" u="none" strike="noStrike" baseline="0" dirty="0" err="1">
                <a:latin typeface="Quicksand Medium" pitchFamily="2" charset="-94"/>
              </a:rPr>
              <a:t>alaktan</a:t>
            </a:r>
            <a:r>
              <a:rPr lang="tr-TR" sz="2400" dirty="0">
                <a:latin typeface="Quicksand Medium" pitchFamily="2" charset="-94"/>
              </a:rPr>
              <a:t> </a:t>
            </a:r>
            <a:r>
              <a:rPr lang="tr-TR" sz="2400" i="0" u="none" strike="noStrike" baseline="0" dirty="0">
                <a:latin typeface="Quicksand Medium" pitchFamily="2" charset="-94"/>
              </a:rPr>
              <a:t>yaratmıştır. </a:t>
            </a:r>
            <a:r>
              <a:rPr lang="sv-SE" sz="2400" i="0" u="none" strike="noStrike" baseline="0" dirty="0">
                <a:latin typeface="Quicksand Medium" pitchFamily="2" charset="-94"/>
              </a:rPr>
              <a:t>Oku! Kalemle (yazmayı) öğreten, (böylece)</a:t>
            </a:r>
            <a:r>
              <a:rPr lang="tr-TR" sz="2400" i="0" u="none" strike="noStrike" baseline="0" dirty="0">
                <a:latin typeface="Quicksand Medium" pitchFamily="2" charset="-94"/>
              </a:rPr>
              <a:t> </a:t>
            </a:r>
            <a:r>
              <a:rPr lang="sv-SE" sz="2400" i="0" u="none" strike="noStrike" baseline="0" dirty="0">
                <a:latin typeface="Quicksand Medium" pitchFamily="2" charset="-94"/>
              </a:rPr>
              <a:t>insana bilmediğini bildiren</a:t>
            </a:r>
            <a:r>
              <a:rPr lang="tr-TR" sz="2400" i="0" u="none" strike="noStrike" baseline="0" dirty="0">
                <a:latin typeface="Quicksand Medium" pitchFamily="2" charset="-94"/>
              </a:rPr>
              <a:t> Rabbin sonsuz kerem sahibidir.”</a:t>
            </a:r>
          </a:p>
          <a:p>
            <a:pPr algn="r"/>
            <a:r>
              <a:rPr lang="tr-TR" sz="1600" dirty="0" err="1">
                <a:latin typeface="Quicksand Medium" pitchFamily="2" charset="-94"/>
              </a:rPr>
              <a:t>Alak</a:t>
            </a:r>
            <a:r>
              <a:rPr lang="tr-TR" sz="1600" dirty="0">
                <a:latin typeface="Quicksand Medium" pitchFamily="2" charset="-94"/>
              </a:rPr>
              <a:t> Suresi 1-5</a:t>
            </a:r>
            <a:endParaRPr lang="tr-TR" sz="2800" dirty="0">
              <a:latin typeface="Quicksand Medium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453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5ED6365-46CE-DEA0-159A-5ADEDEE3977D}"/>
              </a:ext>
            </a:extLst>
          </p:cNvPr>
          <p:cNvSpPr txBox="1"/>
          <p:nvPr/>
        </p:nvSpPr>
        <p:spPr>
          <a:xfrm>
            <a:off x="1774720" y="2426994"/>
            <a:ext cx="89178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0" i="0" u="none" strike="noStrike" baseline="0" dirty="0">
                <a:latin typeface="Quicksand Medium" pitchFamily="2" charset="-94"/>
              </a:rPr>
              <a:t>İnsan; kendisine verilen bu özelliklerle Allah’ın (cc) ayetleri ve O’nun tarafından meydana getirilen olaylar üzerinde kafa yorup düşünür, yaratan ile yaratılanlar arasında ilgi kurar ve Allah’ın (cc) yüceliğini kavramaya gayret eder.</a:t>
            </a:r>
            <a:endParaRPr lang="tr-TR" sz="3600" dirty="0">
              <a:latin typeface="Quicksand Medium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56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94EE31D-DC5F-E5EA-D689-56507F9B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7" y="1395326"/>
            <a:ext cx="4365205" cy="4442579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804A74A1-5ECC-96BC-8390-1616DF32EFE9}"/>
              </a:ext>
            </a:extLst>
          </p:cNvPr>
          <p:cNvSpPr txBox="1"/>
          <p:nvPr/>
        </p:nvSpPr>
        <p:spPr>
          <a:xfrm>
            <a:off x="5502377" y="1553496"/>
            <a:ext cx="6135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dirty="0" err="1">
                <a:latin typeface="Quicksand Medium" pitchFamily="2" charset="-94"/>
              </a:rPr>
              <a:t>Hâdî</a:t>
            </a:r>
            <a:endParaRPr lang="tr-TR" sz="3200" dirty="0">
              <a:latin typeface="Quicksand Medium" pitchFamily="2" charset="-94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9F91E2F-9441-7903-CAAD-E8E465AB53AD}"/>
              </a:ext>
            </a:extLst>
          </p:cNvPr>
          <p:cNvSpPr txBox="1"/>
          <p:nvPr/>
        </p:nvSpPr>
        <p:spPr>
          <a:xfrm>
            <a:off x="5502377" y="2653883"/>
            <a:ext cx="6135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latin typeface="Quicksand Medium" pitchFamily="2" charset="-94"/>
              </a:rPr>
              <a:t>Allah hidayet sahibidir.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A4EFD2A-43A0-AC29-8845-F8568735D857}"/>
              </a:ext>
            </a:extLst>
          </p:cNvPr>
          <p:cNvSpPr txBox="1"/>
          <p:nvPr/>
        </p:nvSpPr>
        <p:spPr>
          <a:xfrm>
            <a:off x="5413886" y="3262302"/>
            <a:ext cx="6135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000" i="0" u="none" strike="noStrike" baseline="0" dirty="0">
                <a:latin typeface="Quicksand Medium" pitchFamily="2" charset="-94"/>
              </a:rPr>
              <a:t>“Şüphesiz biz ona doğru yolu gösterdik; artık o isterse şükreden olur, isterse nankör.”</a:t>
            </a:r>
          </a:p>
          <a:p>
            <a:pPr algn="r"/>
            <a:r>
              <a:rPr lang="tr-TR" sz="1600" dirty="0">
                <a:latin typeface="Quicksand Medium" pitchFamily="2" charset="-94"/>
              </a:rPr>
              <a:t>İnsan Suresi 3. Ayet</a:t>
            </a:r>
          </a:p>
        </p:txBody>
      </p:sp>
    </p:spTree>
    <p:extLst>
      <p:ext uri="{BB962C8B-B14F-4D97-AF65-F5344CB8AC3E}">
        <p14:creationId xmlns:p14="http://schemas.microsoft.com/office/powerpoint/2010/main" val="28871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A4EFD2A-43A0-AC29-8845-F8568735D857}"/>
              </a:ext>
            </a:extLst>
          </p:cNvPr>
          <p:cNvSpPr txBox="1"/>
          <p:nvPr/>
        </p:nvSpPr>
        <p:spPr>
          <a:xfrm>
            <a:off x="4853446" y="2525198"/>
            <a:ext cx="69649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0" i="1" u="none" strike="noStrike" baseline="0" dirty="0">
                <a:latin typeface="TimesNewRomanPS-ItalicMT"/>
              </a:rPr>
              <a:t>Bu eserde, ıssız bir adada büyüyen </a:t>
            </a:r>
            <a:r>
              <a:rPr lang="tr-TR" sz="2400" b="0" i="1" u="none" strike="noStrike" baseline="0" dirty="0" err="1">
                <a:latin typeface="TimesNewRomanPS-ItalicMT"/>
              </a:rPr>
              <a:t>Hay’ın</a:t>
            </a:r>
            <a:r>
              <a:rPr lang="tr-TR" sz="2400" b="0" i="1" u="none" strike="noStrike" baseline="0" dirty="0">
                <a:latin typeface="TimesNewRomanPS-ItalicMT"/>
              </a:rPr>
              <a:t> tabiatı gözlemlemesi ve düşünce gelişimi anlatılır. Hay, çevresinde gözlemlediği tabiat olaylarını akıl yürüterek analiz eder ve mutlaka yüce bir yaratıcının olması gerektiği sonucuna ulaşır.</a:t>
            </a:r>
            <a:endParaRPr lang="tr-TR" sz="2000" dirty="0">
              <a:latin typeface="Quicksand Medium" pitchFamily="2" charset="-94"/>
            </a:endParaRPr>
          </a:p>
        </p:txBody>
      </p:sp>
      <p:pic>
        <p:nvPicPr>
          <p:cNvPr id="4098" name="Picture 2" descr="Hayy Bin Yakzan&quot; (İbn Tufeyl) Fiyatı, Yorumları, Satın Al - Kitapyurdu.com">
            <a:extLst>
              <a:ext uri="{FF2B5EF4-FFF2-40B4-BE49-F238E27FC236}">
                <a16:creationId xmlns:a16="http://schemas.microsoft.com/office/drawing/2014/main" id="{B7CCCEFB-740C-483A-8FA0-FD0052D1E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3" y="1121743"/>
            <a:ext cx="3250789" cy="50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pic>
        <p:nvPicPr>
          <p:cNvPr id="5122" name="Picture 2" descr="Sadece beş duyumuz mu var?">
            <a:extLst>
              <a:ext uri="{FF2B5EF4-FFF2-40B4-BE49-F238E27FC236}">
                <a16:creationId xmlns:a16="http://schemas.microsoft.com/office/drawing/2014/main" id="{B0F99768-0590-9A49-1B41-30F07BC01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87" y="1703900"/>
            <a:ext cx="6875821" cy="343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1ED83908-D50B-A6F8-20C7-10AB169D2A61}"/>
              </a:ext>
            </a:extLst>
          </p:cNvPr>
          <p:cNvSpPr txBox="1"/>
          <p:nvPr/>
        </p:nvSpPr>
        <p:spPr>
          <a:xfrm rot="20322838">
            <a:off x="-790268" y="1771565"/>
            <a:ext cx="6135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</a:rPr>
              <a:t>Çevreyi Algılama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2C4A8F1-AF67-70B5-B4B1-76BA2F2BE22F}"/>
              </a:ext>
            </a:extLst>
          </p:cNvPr>
          <p:cNvSpPr txBox="1"/>
          <p:nvPr/>
        </p:nvSpPr>
        <p:spPr>
          <a:xfrm rot="684441">
            <a:off x="6382366" y="1820763"/>
            <a:ext cx="6135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</a:rPr>
              <a:t>Bilgi edinmenin ilk kaynağı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92483EF-F685-CE17-DCFE-FDAED4875FF7}"/>
              </a:ext>
            </a:extLst>
          </p:cNvPr>
          <p:cNvSpPr txBox="1"/>
          <p:nvPr/>
        </p:nvSpPr>
        <p:spPr>
          <a:xfrm rot="20845361">
            <a:off x="-1036746" y="3812653"/>
            <a:ext cx="6135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Quicksand Medium" pitchFamily="2" charset="-94"/>
              </a:rPr>
              <a:t>Muhakeme</a:t>
            </a:r>
          </a:p>
        </p:txBody>
      </p:sp>
    </p:spTree>
    <p:extLst>
      <p:ext uri="{BB962C8B-B14F-4D97-AF65-F5344CB8AC3E}">
        <p14:creationId xmlns:p14="http://schemas.microsoft.com/office/powerpoint/2010/main" val="35180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91D7C54-23E8-4772-3D76-9CD7FE3045D7}"/>
              </a:ext>
            </a:extLst>
          </p:cNvPr>
          <p:cNvSpPr txBox="1"/>
          <p:nvPr/>
        </p:nvSpPr>
        <p:spPr>
          <a:xfrm>
            <a:off x="1637068" y="1641987"/>
            <a:ext cx="8917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0" i="0" u="none" strike="noStrike" baseline="0" dirty="0">
                <a:latin typeface="Quicksand Medium" pitchFamily="2" charset="-94"/>
              </a:rPr>
              <a:t>Aklın ve Tefekkürün Önemi</a:t>
            </a:r>
            <a:endParaRPr lang="tr-TR" sz="4000" dirty="0">
              <a:latin typeface="Quicksand Medium" pitchFamily="2" charset="-94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8C3470A-A1FD-A2DF-551E-421A23BCAA7D}"/>
              </a:ext>
            </a:extLst>
          </p:cNvPr>
          <p:cNvSpPr txBox="1"/>
          <p:nvPr/>
        </p:nvSpPr>
        <p:spPr>
          <a:xfrm>
            <a:off x="1976284" y="2478705"/>
            <a:ext cx="61353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i="0" u="none" strike="noStrike" baseline="0" dirty="0">
                <a:latin typeface="Quicksand Medium" pitchFamily="2" charset="-94"/>
              </a:rPr>
              <a:t>“Ey akıl sahipleri…”</a:t>
            </a:r>
          </a:p>
          <a:p>
            <a:r>
              <a:rPr lang="tr-TR" sz="1400" dirty="0">
                <a:latin typeface="Quicksand Medium" pitchFamily="2" charset="-94"/>
              </a:rPr>
              <a:t>Bakara 197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9D63CAF-4FC4-98B3-A62E-72CC246B90DE}"/>
              </a:ext>
            </a:extLst>
          </p:cNvPr>
          <p:cNvSpPr txBox="1"/>
          <p:nvPr/>
        </p:nvSpPr>
        <p:spPr>
          <a:xfrm>
            <a:off x="4450941" y="3367047"/>
            <a:ext cx="613532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000" i="0" u="none" strike="noStrike" baseline="0" dirty="0">
                <a:latin typeface="Quicksand Medium" pitchFamily="2" charset="-94"/>
              </a:rPr>
              <a:t>“Göklerin ve yerin yaratılışında, gece ile gündüzün birbiri ardınca gelip gidişinde selim akıl sahipleri için elbette</a:t>
            </a:r>
            <a:r>
              <a:rPr lang="tr-TR" sz="2000" dirty="0">
                <a:latin typeface="Quicksand Medium" pitchFamily="2" charset="-94"/>
              </a:rPr>
              <a:t> </a:t>
            </a:r>
            <a:r>
              <a:rPr lang="tr-TR" sz="2000" i="0" u="none" strike="noStrike" baseline="0" dirty="0">
                <a:latin typeface="Quicksand Medium" pitchFamily="2" charset="-94"/>
              </a:rPr>
              <a:t>ibretler vardır.”</a:t>
            </a:r>
          </a:p>
          <a:p>
            <a:pPr algn="l"/>
            <a:r>
              <a:rPr lang="tr-TR" sz="1400" dirty="0">
                <a:latin typeface="Quicksand Medium" pitchFamily="2" charset="-94"/>
              </a:rPr>
              <a:t>Al-i İmran 190</a:t>
            </a:r>
          </a:p>
        </p:txBody>
      </p:sp>
    </p:spTree>
    <p:extLst>
      <p:ext uri="{BB962C8B-B14F-4D97-AF65-F5344CB8AC3E}">
        <p14:creationId xmlns:p14="http://schemas.microsoft.com/office/powerpoint/2010/main" val="11286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91D7C54-23E8-4772-3D76-9CD7FE3045D7}"/>
              </a:ext>
            </a:extLst>
          </p:cNvPr>
          <p:cNvSpPr txBox="1"/>
          <p:nvPr/>
        </p:nvSpPr>
        <p:spPr>
          <a:xfrm>
            <a:off x="1875499" y="2828835"/>
            <a:ext cx="84409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0" i="0" u="none" strike="noStrike" baseline="0" dirty="0">
                <a:latin typeface="Quicksand Medium" pitchFamily="2" charset="-94"/>
              </a:rPr>
              <a:t>Akıl ve duyularla ulaşılamayacak bilgiler var mıdır?</a:t>
            </a:r>
            <a:endParaRPr lang="tr-TR" sz="4800" dirty="0">
              <a:latin typeface="Quicksand Medium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053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2F3034A-5A3E-C9CB-D103-3B6BC615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167" y="1641987"/>
            <a:ext cx="3109305" cy="3546149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CAED321-A910-90CF-76E1-34C519E45C1A}"/>
              </a:ext>
            </a:extLst>
          </p:cNvPr>
          <p:cNvSpPr txBox="1"/>
          <p:nvPr/>
        </p:nvSpPr>
        <p:spPr>
          <a:xfrm>
            <a:off x="5201264" y="2388936"/>
            <a:ext cx="60173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i="0" u="none" strike="noStrike" baseline="0" dirty="0">
                <a:latin typeface="Quicksand Medium" pitchFamily="2" charset="-94"/>
              </a:rPr>
              <a:t>“Gerçek şu ki düşünüp öğüt alsınlar diye sözü (vahyi) onlara birbiri ardınca ulaştırmışızdır.”</a:t>
            </a:r>
            <a:endParaRPr lang="tr-TR" sz="2000" dirty="0">
              <a:latin typeface="Quicksand Medium" pitchFamily="2" charset="-94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934B298-67D9-9FED-1193-1706D0000DAF}"/>
              </a:ext>
            </a:extLst>
          </p:cNvPr>
          <p:cNvSpPr txBox="1"/>
          <p:nvPr/>
        </p:nvSpPr>
        <p:spPr>
          <a:xfrm>
            <a:off x="5502377" y="3415061"/>
            <a:ext cx="6017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Quicksand Medium" pitchFamily="2" charset="-94"/>
              </a:rPr>
              <a:t>Vahiy yoluyla insanlara rehberlik edilmiştir.</a:t>
            </a:r>
          </a:p>
        </p:txBody>
      </p:sp>
    </p:spTree>
    <p:extLst>
      <p:ext uri="{BB962C8B-B14F-4D97-AF65-F5344CB8AC3E}">
        <p14:creationId xmlns:p14="http://schemas.microsoft.com/office/powerpoint/2010/main" val="23170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283A11C7-EF54-1E90-DC5F-8E92A0F7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573" y="1747603"/>
            <a:ext cx="7906853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D4A4965-F7C8-33A0-9E75-93AF4F38CEB0}"/>
              </a:ext>
            </a:extLst>
          </p:cNvPr>
          <p:cNvSpPr txBox="1"/>
          <p:nvPr/>
        </p:nvSpPr>
        <p:spPr>
          <a:xfrm>
            <a:off x="2236837" y="2890391"/>
            <a:ext cx="7718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Quicksand Medium" pitchFamily="2" charset="-94"/>
                <a:cs typeface="Quire Sans" panose="020B0502040204020203" pitchFamily="34" charset="0"/>
              </a:rPr>
              <a:t>Peygamberlerden ve ilahî kitaplardan hangilerini biliyorsunuz?</a:t>
            </a:r>
          </a:p>
        </p:txBody>
      </p:sp>
    </p:spTree>
    <p:extLst>
      <p:ext uri="{BB962C8B-B14F-4D97-AF65-F5344CB8AC3E}">
        <p14:creationId xmlns:p14="http://schemas.microsoft.com/office/powerpoint/2010/main" val="8707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91D7C54-23E8-4772-3D76-9CD7FE3045D7}"/>
              </a:ext>
            </a:extLst>
          </p:cNvPr>
          <p:cNvSpPr txBox="1"/>
          <p:nvPr/>
        </p:nvSpPr>
        <p:spPr>
          <a:xfrm>
            <a:off x="1875499" y="2828835"/>
            <a:ext cx="844099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i="0" u="none" strike="noStrike" baseline="0" dirty="0">
                <a:latin typeface="Quicksand Medium" pitchFamily="2" charset="-94"/>
              </a:rPr>
              <a:t>“Ben cinleri ve insanları, ancak bana kulluk etsinler diye yarattım.”</a:t>
            </a:r>
          </a:p>
          <a:p>
            <a:pPr algn="r"/>
            <a:r>
              <a:rPr lang="tr-TR" dirty="0" err="1">
                <a:latin typeface="Quicksand Medium" pitchFamily="2" charset="-94"/>
              </a:rPr>
              <a:t>Zariyat</a:t>
            </a:r>
            <a:r>
              <a:rPr lang="tr-TR" dirty="0">
                <a:latin typeface="Quicksand Medium" pitchFamily="2" charset="-94"/>
              </a:rPr>
              <a:t> 56</a:t>
            </a:r>
            <a:endParaRPr lang="tr-TR" sz="4800" dirty="0">
              <a:latin typeface="Quicksand Medium" pitchFamily="2" charset="-94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977C4D6-A09B-8743-8CF5-1FDE263E18DE}"/>
              </a:ext>
            </a:extLst>
          </p:cNvPr>
          <p:cNvSpPr txBox="1"/>
          <p:nvPr/>
        </p:nvSpPr>
        <p:spPr>
          <a:xfrm>
            <a:off x="1875498" y="1929999"/>
            <a:ext cx="8440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latin typeface="Quicksand Medium" pitchFamily="2" charset="-94"/>
              </a:rPr>
              <a:t>Sorumlulukların İlki</a:t>
            </a:r>
          </a:p>
        </p:txBody>
      </p:sp>
    </p:spTree>
    <p:extLst>
      <p:ext uri="{BB962C8B-B14F-4D97-AF65-F5344CB8AC3E}">
        <p14:creationId xmlns:p14="http://schemas.microsoft.com/office/powerpoint/2010/main" val="5193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368827D-BBAB-9E21-AE3D-C32590A4A69F}"/>
              </a:ext>
            </a:extLst>
          </p:cNvPr>
          <p:cNvSpPr txBox="1"/>
          <p:nvPr/>
        </p:nvSpPr>
        <p:spPr>
          <a:xfrm>
            <a:off x="823448" y="2449105"/>
            <a:ext cx="105450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0" i="0" u="none" strike="noStrike" baseline="0" dirty="0">
                <a:latin typeface="Helvetica" panose="020B0604020202020204" pitchFamily="34" charset="0"/>
              </a:rPr>
              <a:t>Peygamberler, insanlığa Allah’ın (cc) varlığını ve birliğini bildirmiş ve O’na kulluğun nasıl gerçekleşeceğini göstermişlerdir. Allah’a (cc) kulluk, O’nu tanımaya ve O’na teslim olmaya bağlıdır.</a:t>
            </a:r>
            <a:endParaRPr lang="tr-TR" sz="32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D1F7F7C-FAEF-010B-41C4-DA850F99E22D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D60F4-3ECB-83DE-F0F7-80EEE0B7F1E5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E9F0B7-B517-4560-0413-9F1959CF16F6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E457784-CD46-F003-724C-BD465F1AB888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545B70F-8C32-7436-14D6-C0206971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0E66393-266D-B38C-9B47-B965D3459A10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F5F519B-0864-708F-3E7A-CED6E17A7BB8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7BFF16E-14BA-0E0A-A286-91B673E5E8A7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</p:spTree>
    <p:extLst>
      <p:ext uri="{BB962C8B-B14F-4D97-AF65-F5344CB8AC3E}">
        <p14:creationId xmlns:p14="http://schemas.microsoft.com/office/powerpoint/2010/main" val="5108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368827D-BBAB-9E21-AE3D-C32590A4A69F}"/>
              </a:ext>
            </a:extLst>
          </p:cNvPr>
          <p:cNvSpPr txBox="1"/>
          <p:nvPr/>
        </p:nvSpPr>
        <p:spPr>
          <a:xfrm>
            <a:off x="823448" y="2449105"/>
            <a:ext cx="10545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0" i="0" u="none" strike="noStrike" baseline="0" dirty="0">
                <a:latin typeface="Quicksand Medium" pitchFamily="2" charset="-94"/>
              </a:rPr>
              <a:t>Marifet: </a:t>
            </a:r>
            <a:endParaRPr lang="tr-TR" sz="3600" dirty="0">
              <a:latin typeface="Quicksand Medium" pitchFamily="2" charset="-94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D1F7F7C-FAEF-010B-41C4-DA850F99E22D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D60F4-3ECB-83DE-F0F7-80EEE0B7F1E5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E9F0B7-B517-4560-0413-9F1959CF16F6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E457784-CD46-F003-724C-BD465F1AB888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545B70F-8C32-7436-14D6-C0206971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0E66393-266D-B38C-9B47-B965D3459A10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F5F519B-0864-708F-3E7A-CED6E17A7BB8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7BFF16E-14BA-0E0A-A286-91B673E5E8A7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EBBDAB4-17D5-FBCE-1DEE-5054ADF9E05D}"/>
              </a:ext>
            </a:extLst>
          </p:cNvPr>
          <p:cNvSpPr txBox="1"/>
          <p:nvPr/>
        </p:nvSpPr>
        <p:spPr>
          <a:xfrm>
            <a:off x="3146323" y="3216136"/>
            <a:ext cx="61353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b="0" i="0" u="none" strike="noStrike" baseline="0" dirty="0">
                <a:latin typeface="Quicksand Medium" pitchFamily="2" charset="-94"/>
              </a:rPr>
              <a:t>derin düşünme yoluyla bir şeyin hakikatinin anlaşılması veya</a:t>
            </a:r>
            <a:r>
              <a:rPr lang="tr-TR" sz="2000" dirty="0">
                <a:latin typeface="Quicksand Medium" pitchFamily="2" charset="-94"/>
              </a:rPr>
              <a:t> </a:t>
            </a:r>
            <a:r>
              <a:rPr lang="tr-TR" sz="2000" b="0" i="0" u="none" strike="noStrike" baseline="0" dirty="0">
                <a:latin typeface="Quicksand Medium" pitchFamily="2" charset="-94"/>
              </a:rPr>
              <a:t>ilhama dayanan aracısız bilgi, irfan anlamlarına gelir.</a:t>
            </a:r>
            <a:endParaRPr lang="tr-TR" sz="2000" dirty="0">
              <a:latin typeface="Quicksand Medium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10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368827D-BBAB-9E21-AE3D-C32590A4A69F}"/>
              </a:ext>
            </a:extLst>
          </p:cNvPr>
          <p:cNvSpPr txBox="1"/>
          <p:nvPr/>
        </p:nvSpPr>
        <p:spPr>
          <a:xfrm>
            <a:off x="823448" y="2878787"/>
            <a:ext cx="10545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0" i="0" u="none" strike="noStrike" baseline="0" dirty="0">
                <a:latin typeface="Quicksand Medium" pitchFamily="2" charset="-94"/>
              </a:rPr>
              <a:t>Fıtrat: </a:t>
            </a:r>
            <a:endParaRPr lang="tr-TR" sz="3600" dirty="0">
              <a:latin typeface="Quicksand Medium" pitchFamily="2" charset="-94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D1F7F7C-FAEF-010B-41C4-DA850F99E22D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D60F4-3ECB-83DE-F0F7-80EEE0B7F1E5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E9F0B7-B517-4560-0413-9F1959CF16F6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E457784-CD46-F003-724C-BD465F1AB888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545B70F-8C32-7436-14D6-C0206971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0E66393-266D-B38C-9B47-B965D3459A10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F5F519B-0864-708F-3E7A-CED6E17A7BB8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7BFF16E-14BA-0E0A-A286-91B673E5E8A7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EBBDAB4-17D5-FBCE-1DEE-5054ADF9E05D}"/>
              </a:ext>
            </a:extLst>
          </p:cNvPr>
          <p:cNvSpPr txBox="1"/>
          <p:nvPr/>
        </p:nvSpPr>
        <p:spPr>
          <a:xfrm>
            <a:off x="3146323" y="3645818"/>
            <a:ext cx="6135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800" b="0" i="0" u="none" strike="noStrike" baseline="0" dirty="0">
                <a:latin typeface="Quicksand Medium" pitchFamily="2" charset="-94"/>
              </a:rPr>
              <a:t>insanın yaratılışında bulunan ve hayatı anlamlandırma çabalarına yön veren, çalışmakla elde edilemeyen ve inanmayı da içeren, doğuştan getirdiği yetenektir.</a:t>
            </a:r>
            <a:endParaRPr lang="tr-TR" sz="2000" dirty="0">
              <a:latin typeface="Quicksand Medium" pitchFamily="2" charset="-94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FA404A7-DEB0-781E-F08F-A4CEDCECB6DE}"/>
              </a:ext>
            </a:extLst>
          </p:cNvPr>
          <p:cNvSpPr txBox="1"/>
          <p:nvPr/>
        </p:nvSpPr>
        <p:spPr>
          <a:xfrm>
            <a:off x="1531372" y="1724754"/>
            <a:ext cx="9129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0" i="0" u="none" strike="noStrike" baseline="0" dirty="0">
                <a:latin typeface="Quicksand Medium" pitchFamily="2" charset="-94"/>
              </a:rPr>
              <a:t>Allah (cc), insanı hakikate ulaşabilecek fıtratta yaratmıştır.</a:t>
            </a:r>
            <a:endParaRPr lang="tr-TR" sz="2400" dirty="0">
              <a:latin typeface="Quicksand Medium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258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D1F7F7C-FAEF-010B-41C4-DA850F99E22D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D60F4-3ECB-83DE-F0F7-80EEE0B7F1E5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E9F0B7-B517-4560-0413-9F1959CF16F6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E457784-CD46-F003-724C-BD465F1AB888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545B70F-8C32-7436-14D6-C0206971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0E66393-266D-B38C-9B47-B965D3459A10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F5F519B-0864-708F-3E7A-CED6E17A7BB8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7BFF16E-14BA-0E0A-A286-91B673E5E8A7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FA404A7-DEB0-781E-F08F-A4CEDCECB6DE}"/>
              </a:ext>
            </a:extLst>
          </p:cNvPr>
          <p:cNvSpPr txBox="1"/>
          <p:nvPr/>
        </p:nvSpPr>
        <p:spPr>
          <a:xfrm>
            <a:off x="1531370" y="2393239"/>
            <a:ext cx="91292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i="0" u="none" strike="noStrike" baseline="0" dirty="0">
                <a:latin typeface="Quicksand Medium" pitchFamily="2" charset="-94"/>
              </a:rPr>
              <a:t>“Hakka yönelen bir kimse olarak yüzünü dine çevir. Allah’ın insanları üzerinde yarattığı fıtrata sımsıkı tutun. Allah’ın yaratmasında hiçbir değiştirme yoktur. İşte bu dosdoğru dindir. Fakat insanların çoğu bilmezler.”</a:t>
            </a:r>
          </a:p>
          <a:p>
            <a:pPr algn="r"/>
            <a:r>
              <a:rPr lang="tr-TR" sz="1600" dirty="0">
                <a:latin typeface="Quicksand Medium" pitchFamily="2" charset="-94"/>
              </a:rPr>
              <a:t>Rum 30</a:t>
            </a:r>
            <a:endParaRPr lang="tr-TR" sz="2000" dirty="0">
              <a:latin typeface="Quicksand Medium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855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D1F7F7C-FAEF-010B-41C4-DA850F99E22D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D60F4-3ECB-83DE-F0F7-80EEE0B7F1E5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E9F0B7-B517-4560-0413-9F1959CF16F6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E457784-CD46-F003-724C-BD465F1AB888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545B70F-8C32-7436-14D6-C0206971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0E66393-266D-B38C-9B47-B965D3459A10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F5F519B-0864-708F-3E7A-CED6E17A7BB8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7BFF16E-14BA-0E0A-A286-91B673E5E8A7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FA404A7-DEB0-781E-F08F-A4CEDCECB6DE}"/>
              </a:ext>
            </a:extLst>
          </p:cNvPr>
          <p:cNvSpPr txBox="1"/>
          <p:nvPr/>
        </p:nvSpPr>
        <p:spPr>
          <a:xfrm>
            <a:off x="1531369" y="1529976"/>
            <a:ext cx="9129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i="0" u="none" strike="noStrike" baseline="0" dirty="0">
                <a:latin typeface="Quicksand Medium" pitchFamily="2" charset="-94"/>
              </a:rPr>
              <a:t>‘Her çocuk fıtrat üzere doğar’</a:t>
            </a:r>
          </a:p>
          <a:p>
            <a:pPr algn="r"/>
            <a:r>
              <a:rPr lang="tr-TR" sz="1600" dirty="0">
                <a:latin typeface="Quicksand Medium" pitchFamily="2" charset="-94"/>
              </a:rPr>
              <a:t>Hadis-i Şerif</a:t>
            </a:r>
            <a:endParaRPr lang="tr-TR" sz="1400" dirty="0">
              <a:latin typeface="Quicksand Medium" pitchFamily="2" charset="-94"/>
            </a:endParaRPr>
          </a:p>
        </p:txBody>
      </p:sp>
      <p:pic>
        <p:nvPicPr>
          <p:cNvPr id="3" name="Resim 2" descr="sanat, tasarım içeren bir resim&#10;&#10;Açıklama otomatik olarak oluşturuldu">
            <a:extLst>
              <a:ext uri="{FF2B5EF4-FFF2-40B4-BE49-F238E27FC236}">
                <a16:creationId xmlns:a16="http://schemas.microsoft.com/office/drawing/2014/main" id="{CF8E2B22-4210-A813-5D9F-B0187B6D8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69" y="2526105"/>
            <a:ext cx="3120854" cy="31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D1F7F7C-FAEF-010B-41C4-DA850F99E22D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D60F4-3ECB-83DE-F0F7-80EEE0B7F1E5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E9F0B7-B517-4560-0413-9F1959CF16F6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E457784-CD46-F003-724C-BD465F1AB888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545B70F-8C32-7436-14D6-C0206971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0E66393-266D-B38C-9B47-B965D3459A10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F5F519B-0864-708F-3E7A-CED6E17A7BB8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7BFF16E-14BA-0E0A-A286-91B673E5E8A7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FA404A7-DEB0-781E-F08F-A4CEDCECB6DE}"/>
              </a:ext>
            </a:extLst>
          </p:cNvPr>
          <p:cNvSpPr txBox="1"/>
          <p:nvPr/>
        </p:nvSpPr>
        <p:spPr>
          <a:xfrm>
            <a:off x="1531370" y="1860279"/>
            <a:ext cx="91292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800" b="0" i="0" u="none" strike="noStrike" baseline="0" dirty="0">
                <a:latin typeface="Quicksand Medium" pitchFamily="2" charset="-94"/>
              </a:rPr>
              <a:t>İnsanın nefsin kötü istek ve arzularına uyma ve unutma gibi özellikleri de vardır. O, doğru tercihler yapabildiği gibi yanlış yollara da sapabilir.</a:t>
            </a:r>
            <a:endParaRPr lang="tr-TR" sz="2000" dirty="0">
              <a:latin typeface="Quicksand Medium" pitchFamily="2" charset="-9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6C148DD-F79E-7829-910F-A360179FD0FC}"/>
              </a:ext>
            </a:extLst>
          </p:cNvPr>
          <p:cNvSpPr txBox="1"/>
          <p:nvPr/>
        </p:nvSpPr>
        <p:spPr>
          <a:xfrm>
            <a:off x="1531370" y="3625018"/>
            <a:ext cx="91292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800" b="0" i="0" u="none" strike="noStrike" baseline="0" dirty="0">
                <a:latin typeface="Quicksand Medium" pitchFamily="2" charset="-94"/>
              </a:rPr>
              <a:t>Hakikatten sapmamak için, Peygamberlere uyulması için vahiy gönderilmiştir.</a:t>
            </a:r>
            <a:endParaRPr lang="tr-TR" sz="2000" dirty="0">
              <a:latin typeface="Quicksand Medium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417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D1F7F7C-FAEF-010B-41C4-DA850F99E22D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D60F4-3ECB-83DE-F0F7-80EEE0B7F1E5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E9F0B7-B517-4560-0413-9F1959CF16F6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E457784-CD46-F003-724C-BD465F1AB888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545B70F-8C32-7436-14D6-C0206971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0E66393-266D-B38C-9B47-B965D3459A10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F5F519B-0864-708F-3E7A-CED6E17A7BB8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7BFF16E-14BA-0E0A-A286-91B673E5E8A7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FA404A7-DEB0-781E-F08F-A4CEDCECB6DE}"/>
              </a:ext>
            </a:extLst>
          </p:cNvPr>
          <p:cNvSpPr txBox="1"/>
          <p:nvPr/>
        </p:nvSpPr>
        <p:spPr>
          <a:xfrm>
            <a:off x="1531370" y="2485628"/>
            <a:ext cx="912925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i="0" u="none" strike="noStrike" baseline="0" dirty="0">
                <a:latin typeface="Quicksand Medium" pitchFamily="2" charset="-94"/>
              </a:rPr>
              <a:t>“... Allah, müjdeciler ve uyarıcılar olarak peygamberler gönderdi ve beraberlerinde, insanların anlaşmazlığa düştükleri şeyler konusunda, aralarında hüküm vermek üzere kitapları hak olarak indirdi...”</a:t>
            </a:r>
          </a:p>
          <a:p>
            <a:pPr algn="r"/>
            <a:r>
              <a:rPr lang="tr-TR" sz="1600" dirty="0">
                <a:latin typeface="Quicksand Medium" pitchFamily="2" charset="-94"/>
              </a:rPr>
              <a:t>Bakara 213</a:t>
            </a:r>
            <a:endParaRPr lang="tr-TR" dirty="0">
              <a:latin typeface="Quicksand Medium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603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368827D-BBAB-9E21-AE3D-C32590A4A69F}"/>
              </a:ext>
            </a:extLst>
          </p:cNvPr>
          <p:cNvSpPr txBox="1"/>
          <p:nvPr/>
        </p:nvSpPr>
        <p:spPr>
          <a:xfrm>
            <a:off x="811159" y="1641987"/>
            <a:ext cx="10545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0" i="0" u="none" strike="noStrike" baseline="0" dirty="0">
                <a:latin typeface="Quicksand Medium" pitchFamily="2" charset="-94"/>
              </a:rPr>
              <a:t>Mükellef: </a:t>
            </a:r>
            <a:endParaRPr lang="tr-TR" sz="3600" dirty="0">
              <a:latin typeface="Quicksand Medium" pitchFamily="2" charset="-94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D1F7F7C-FAEF-010B-41C4-DA850F99E22D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D60F4-3ECB-83DE-F0F7-80EEE0B7F1E5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E9F0B7-B517-4560-0413-9F1959CF16F6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E457784-CD46-F003-724C-BD465F1AB888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545B70F-8C32-7436-14D6-C0206971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0E66393-266D-B38C-9B47-B965D3459A10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F5F519B-0864-708F-3E7A-CED6E17A7BB8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7BFF16E-14BA-0E0A-A286-91B673E5E8A7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EBBDAB4-17D5-FBCE-1DEE-5054ADF9E05D}"/>
              </a:ext>
            </a:extLst>
          </p:cNvPr>
          <p:cNvSpPr txBox="1"/>
          <p:nvPr/>
        </p:nvSpPr>
        <p:spPr>
          <a:xfrm>
            <a:off x="3134034" y="2409018"/>
            <a:ext cx="6135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800" b="0" i="0" u="none" strike="noStrike" baseline="0" dirty="0">
                <a:latin typeface="Quicksand Medium" pitchFamily="2" charset="-94"/>
              </a:rPr>
              <a:t>Akli dengesi yerinde, ergenlik çağına ulaşmış, dinin emir ve yasakları karşısında sorumlu olan kişi.</a:t>
            </a:r>
            <a:endParaRPr lang="tr-TR" sz="2000" dirty="0">
              <a:latin typeface="Quicksand Medium" pitchFamily="2" charset="-94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FA404A7-DEB0-781E-F08F-A4CEDCECB6DE}"/>
              </a:ext>
            </a:extLst>
          </p:cNvPr>
          <p:cNvSpPr txBox="1"/>
          <p:nvPr/>
        </p:nvSpPr>
        <p:spPr>
          <a:xfrm>
            <a:off x="1531372" y="3482534"/>
            <a:ext cx="9129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0" i="0" u="none" strike="noStrike" baseline="0" dirty="0">
                <a:latin typeface="Quicksand Medium" pitchFamily="2" charset="-94"/>
              </a:rPr>
              <a:t>Mükellef kişi dünya hayatının imtihandan ibaret olduğunu bilerek yaşamalıdı</a:t>
            </a:r>
            <a:r>
              <a:rPr lang="tr-TR" sz="2400" dirty="0">
                <a:latin typeface="Quicksand Medium" pitchFamily="2" charset="-94"/>
              </a:rPr>
              <a:t>r.</a:t>
            </a:r>
          </a:p>
          <a:p>
            <a:pPr algn="just"/>
            <a:r>
              <a:rPr lang="tr-TR" sz="2400" dirty="0">
                <a:latin typeface="Quicksand Medium" pitchFamily="2" charset="-94"/>
              </a:rPr>
              <a:t>Sorumluluk sahibi, nimetlere şükür, sıkıntılara sabır.</a:t>
            </a:r>
          </a:p>
        </p:txBody>
      </p:sp>
    </p:spTree>
    <p:extLst>
      <p:ext uri="{BB962C8B-B14F-4D97-AF65-F5344CB8AC3E}">
        <p14:creationId xmlns:p14="http://schemas.microsoft.com/office/powerpoint/2010/main" val="4532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368827D-BBAB-9E21-AE3D-C32590A4A69F}"/>
              </a:ext>
            </a:extLst>
          </p:cNvPr>
          <p:cNvSpPr txBox="1"/>
          <p:nvPr/>
        </p:nvSpPr>
        <p:spPr>
          <a:xfrm>
            <a:off x="823448" y="2708304"/>
            <a:ext cx="10545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0" i="0" u="none" strike="noStrike" baseline="0" dirty="0">
                <a:latin typeface="Quicksand Medium" pitchFamily="2" charset="-94"/>
              </a:rPr>
              <a:t>Bir sonraki konumuz:</a:t>
            </a:r>
          </a:p>
          <a:p>
            <a:pPr algn="ctr"/>
            <a:r>
              <a:rPr lang="tr-TR" sz="3600" dirty="0">
                <a:latin typeface="Quicksand Medium" pitchFamily="2" charset="-94"/>
              </a:rPr>
              <a:t>İbadet ve Dua Eden Bir Varlık Olarak İnsan</a:t>
            </a:r>
            <a:r>
              <a:rPr lang="tr-TR" sz="3600" b="0" i="0" u="none" strike="noStrike" baseline="0" dirty="0">
                <a:latin typeface="Quicksand Medium" pitchFamily="2" charset="-94"/>
              </a:rPr>
              <a:t> </a:t>
            </a:r>
            <a:endParaRPr lang="tr-TR" sz="3600" dirty="0">
              <a:latin typeface="Quicksand Medium" pitchFamily="2" charset="-94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D1F7F7C-FAEF-010B-41C4-DA850F99E22D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D60F4-3ECB-83DE-F0F7-80EEE0B7F1E5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E9F0B7-B517-4560-0413-9F1959CF16F6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E457784-CD46-F003-724C-BD465F1AB888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4545B70F-8C32-7436-14D6-C0206971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0E66393-266D-B38C-9B47-B965D3459A10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F5F519B-0864-708F-3E7A-CED6E17A7BB8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7BFF16E-14BA-0E0A-A286-91B673E5E8A7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</p:spTree>
    <p:extLst>
      <p:ext uri="{BB962C8B-B14F-4D97-AF65-F5344CB8AC3E}">
        <p14:creationId xmlns:p14="http://schemas.microsoft.com/office/powerpoint/2010/main" val="7167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D4A4965-F7C8-33A0-9E75-93AF4F38CEB0}"/>
              </a:ext>
            </a:extLst>
          </p:cNvPr>
          <p:cNvSpPr txBox="1"/>
          <p:nvPr/>
        </p:nvSpPr>
        <p:spPr>
          <a:xfrm>
            <a:off x="1492042" y="2151727"/>
            <a:ext cx="9207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Tevrat,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Hz. Musa </a:t>
            </a:r>
            <a:r>
              <a:rPr lang="tr-TR" sz="32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aleyhisselama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</a:t>
            </a:r>
            <a:br>
              <a:rPr lang="tr-TR" sz="3200" dirty="0"/>
            </a:br>
            <a:r>
              <a:rPr lang="tr-TR" sz="32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Zebur,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Hz. Davud </a:t>
            </a:r>
            <a:r>
              <a:rPr lang="tr-TR" sz="32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aleyhisselama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</a:t>
            </a:r>
            <a:br>
              <a:rPr lang="tr-TR" sz="3200" dirty="0"/>
            </a:br>
            <a:r>
              <a:rPr lang="tr-TR" sz="32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İncil,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Hz. İsa </a:t>
            </a:r>
            <a:r>
              <a:rPr lang="tr-TR" sz="32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aleyhisselama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</a:t>
            </a:r>
            <a:br>
              <a:rPr lang="tr-TR" sz="3200" dirty="0"/>
            </a:br>
            <a:r>
              <a:rPr lang="tr-TR" sz="32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Kur'an-ı Kerim,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Peygamber Efendimiz Hz. Muhammed </a:t>
            </a:r>
            <a:r>
              <a:rPr lang="tr-TR" sz="32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aleyhisselama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gönderilmiştir.</a:t>
            </a:r>
            <a:endParaRPr lang="tr-TR" sz="32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pic>
        <p:nvPicPr>
          <p:cNvPr id="1026" name="Picture 2" descr="ESNAFA ÜCRETSİZ FOTOĞRAFÇILIK EĞİTİMİ - İstanbul Esnaf ve Sanatkarlar  Odaları Birliği / İSTESOB">
            <a:extLst>
              <a:ext uri="{FF2B5EF4-FFF2-40B4-BE49-F238E27FC236}">
                <a16:creationId xmlns:a16="http://schemas.microsoft.com/office/drawing/2014/main" id="{D9EBC5C6-FAE9-168E-50B9-3D8C6D4E7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2" y="1352887"/>
            <a:ext cx="8062452" cy="45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270132C-A6B7-E499-E0F6-EDD53835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41" y="1694070"/>
            <a:ext cx="12294551" cy="3631692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7048C745-BA27-66B7-79FD-A172F4280BF8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E481953-5114-4FAD-EAC8-D59AF5F6995D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39B6CD0-EC8E-BECC-DB42-00932C2409B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12C068B-0C08-919C-28F6-931AC92026B8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8" name="Resim 7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00081000-335D-6041-FED0-5249BC461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F00C9052-8A1D-DD4C-1F9D-52C3BB73EE8F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FF13D34-3156-D519-A636-915360EB65D7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E15C00E-1773-B047-F24C-C64AE4266929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</p:spTree>
    <p:extLst>
      <p:ext uri="{BB962C8B-B14F-4D97-AF65-F5344CB8AC3E}">
        <p14:creationId xmlns:p14="http://schemas.microsoft.com/office/powerpoint/2010/main" val="14214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D4A4965-F7C8-33A0-9E75-93AF4F38CEB0}"/>
              </a:ext>
            </a:extLst>
          </p:cNvPr>
          <p:cNvSpPr txBox="1"/>
          <p:nvPr/>
        </p:nvSpPr>
        <p:spPr>
          <a:xfrm>
            <a:off x="1719412" y="2650316"/>
            <a:ext cx="8753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Quicksand Medium" pitchFamily="2" charset="-94"/>
              </a:rPr>
              <a:t>B</a:t>
            </a:r>
            <a:r>
              <a:rPr lang="tr-TR" sz="3200" b="0" i="0" u="none" strike="noStrike" baseline="0" dirty="0">
                <a:latin typeface="Quicksand Medium" pitchFamily="2" charset="-94"/>
              </a:rPr>
              <a:t>ilgiye ulaşma yolları İslam’la ilgili doğru bilgilere ulaşma konusunda</a:t>
            </a:r>
          </a:p>
          <a:p>
            <a:pPr algn="ctr"/>
            <a:r>
              <a:rPr lang="tr-TR" sz="3200" b="0" i="0" u="none" strike="noStrike" baseline="0" dirty="0">
                <a:latin typeface="Quicksand Medium" pitchFamily="2" charset="-94"/>
              </a:rPr>
              <a:t>geçerli olabilir mi?</a:t>
            </a:r>
            <a:endParaRPr lang="tr-TR" sz="48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D4A4965-F7C8-33A0-9E75-93AF4F38CEB0}"/>
              </a:ext>
            </a:extLst>
          </p:cNvPr>
          <p:cNvSpPr txBox="1"/>
          <p:nvPr/>
        </p:nvSpPr>
        <p:spPr>
          <a:xfrm>
            <a:off x="1719412" y="2650316"/>
            <a:ext cx="8753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0" i="0" u="none" strike="noStrike" baseline="0" dirty="0">
                <a:latin typeface="Quicksand Medium" pitchFamily="2" charset="-94"/>
              </a:rPr>
              <a:t>“Doğru bilgiye nasıl ulaşabilirim, hangi fiiller doğrudur, mutlu olabilmem için</a:t>
            </a:r>
          </a:p>
          <a:p>
            <a:pPr algn="ctr"/>
            <a:r>
              <a:rPr lang="tr-TR" sz="3200" b="0" i="0" u="none" strike="noStrike" baseline="0" dirty="0">
                <a:latin typeface="Quicksand Medium" pitchFamily="2" charset="-94"/>
              </a:rPr>
              <a:t>ne yapmalıyım?”</a:t>
            </a:r>
            <a:endParaRPr lang="tr-TR" sz="72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D4A4965-F7C8-33A0-9E75-93AF4F38CEB0}"/>
              </a:ext>
            </a:extLst>
          </p:cNvPr>
          <p:cNvSpPr txBox="1"/>
          <p:nvPr/>
        </p:nvSpPr>
        <p:spPr>
          <a:xfrm>
            <a:off x="1719412" y="2650316"/>
            <a:ext cx="8753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0" i="1" u="none" strike="noStrike" baseline="0" dirty="0">
                <a:latin typeface="Arial" panose="020B0604020202020204" pitchFamily="34" charset="0"/>
              </a:rPr>
              <a:t>“… Onlar </a:t>
            </a:r>
            <a:r>
              <a:rPr lang="tr-TR" sz="2400" b="0" i="1" u="none" strike="noStrike" baseline="0" dirty="0">
                <a:latin typeface="Helvetica-Oblique"/>
              </a:rPr>
              <a:t>göklerin ve yerin yaratılışı üzerinde düşünürler. ‘Rabbimiz! Bunu boş yere yaratmadın, seni eksikliklerden uzak tutarız. Bizi ateş azabından koru.’ derler.”</a:t>
            </a:r>
          </a:p>
          <a:p>
            <a:pPr algn="r"/>
            <a:r>
              <a:rPr lang="tr-TR" sz="1800" b="0" i="0" u="none" strike="noStrike" baseline="0" dirty="0">
                <a:latin typeface="Helvetica" panose="020B0604020202020204" pitchFamily="34" charset="0"/>
              </a:rPr>
              <a:t>(Al-i İmran 3/191)</a:t>
            </a:r>
            <a:endParaRPr lang="tr-TR" sz="88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0EB0FB5-506B-6F8C-CA66-FBD9F9A4947F}"/>
              </a:ext>
            </a:extLst>
          </p:cNvPr>
          <p:cNvSpPr/>
          <p:nvPr/>
        </p:nvSpPr>
        <p:spPr>
          <a:xfrm>
            <a:off x="-1" y="0"/>
            <a:ext cx="12191999" cy="609600"/>
          </a:xfrm>
          <a:prstGeom prst="rect">
            <a:avLst/>
          </a:prstGeom>
          <a:solidFill>
            <a:srgbClr val="486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78ECA3-86A9-F83F-1BCB-3C08055AF594}"/>
              </a:ext>
            </a:extLst>
          </p:cNvPr>
          <p:cNvSpPr txBox="1"/>
          <p:nvPr/>
        </p:nvSpPr>
        <p:spPr>
          <a:xfrm>
            <a:off x="245805" y="120134"/>
            <a:ext cx="25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Medium" pitchFamily="2" charset="-94"/>
                <a:cs typeface="Quire Sans" panose="020B0502040204020203" pitchFamily="34" charset="0"/>
              </a:rPr>
              <a:t>Allah – İnsan İlişkisi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D13AAC-D30A-7CA7-7B5F-D945FBCA1F94}"/>
              </a:ext>
            </a:extLst>
          </p:cNvPr>
          <p:cNvSpPr txBox="1"/>
          <p:nvPr/>
        </p:nvSpPr>
        <p:spPr>
          <a:xfrm>
            <a:off x="8901881" y="104745"/>
            <a:ext cx="336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Quicksand Light" pitchFamily="2" charset="-94"/>
                <a:cs typeface="Quire Sans" panose="020B0502040204020203" pitchFamily="34" charset="0"/>
              </a:rPr>
              <a:t>Din Kültürü ve Ahlak Bilgisi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98502C0-53A1-8954-44A1-48D6D81023D0}"/>
              </a:ext>
            </a:extLst>
          </p:cNvPr>
          <p:cNvSpPr/>
          <p:nvPr/>
        </p:nvSpPr>
        <p:spPr>
          <a:xfrm>
            <a:off x="-1" y="609600"/>
            <a:ext cx="12191998" cy="422787"/>
          </a:xfrm>
          <a:prstGeom prst="rect">
            <a:avLst/>
          </a:prstGeom>
          <a:solidFill>
            <a:srgbClr val="F5B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</a:t>
            </a: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18B27AAD-80CF-7817-722C-81A365F7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77" y="5837905"/>
            <a:ext cx="1187245" cy="118724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C486D686-A055-2785-C93E-50518EF986FB}"/>
              </a:ext>
            </a:extLst>
          </p:cNvPr>
          <p:cNvSpPr/>
          <p:nvPr/>
        </p:nvSpPr>
        <p:spPr>
          <a:xfrm>
            <a:off x="6778113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850561-BB33-4167-0A86-D5B65BE67CE4}"/>
              </a:ext>
            </a:extLst>
          </p:cNvPr>
          <p:cNvSpPr/>
          <p:nvPr/>
        </p:nvSpPr>
        <p:spPr>
          <a:xfrm>
            <a:off x="245805" y="6415548"/>
            <a:ext cx="5168081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29262B5-B8CD-0A6C-C75C-AC6BCEEE3D06}"/>
              </a:ext>
            </a:extLst>
          </p:cNvPr>
          <p:cNvSpPr txBox="1"/>
          <p:nvPr/>
        </p:nvSpPr>
        <p:spPr>
          <a:xfrm>
            <a:off x="245804" y="620938"/>
            <a:ext cx="5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Quicksand Medium" pitchFamily="2" charset="-94"/>
                <a:cs typeface="Quire Sans" panose="020B0502040204020203" pitchFamily="34" charset="0"/>
              </a:rPr>
              <a:t>Doğruyu Arayan Bir Varlık Olarak İnsan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D4A4965-F7C8-33A0-9E75-93AF4F38CEB0}"/>
              </a:ext>
            </a:extLst>
          </p:cNvPr>
          <p:cNvSpPr txBox="1"/>
          <p:nvPr/>
        </p:nvSpPr>
        <p:spPr>
          <a:xfrm>
            <a:off x="1719412" y="2782669"/>
            <a:ext cx="875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none" strike="noStrike" baseline="0" dirty="0">
                <a:latin typeface="Quicksand Medium" pitchFamily="2" charset="-94"/>
              </a:rPr>
              <a:t>Tefekkür</a:t>
            </a:r>
            <a:endParaRPr lang="tr-TR" sz="13800" dirty="0">
              <a:latin typeface="Quicksand Medium" pitchFamily="2" charset="-94"/>
              <a:cs typeface="Quire San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1109</Words>
  <Application>Microsoft Office PowerPoint</Application>
  <PresentationFormat>Geniş ekran</PresentationFormat>
  <Paragraphs>199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9" baseType="lpstr">
      <vt:lpstr>Aptos</vt:lpstr>
      <vt:lpstr>Aptos Display</vt:lpstr>
      <vt:lpstr>Arial</vt:lpstr>
      <vt:lpstr>Helvetica</vt:lpstr>
      <vt:lpstr>Helvetica-Oblique</vt:lpstr>
      <vt:lpstr>Quicksand Light</vt:lpstr>
      <vt:lpstr>Quicksand Medium</vt:lpstr>
      <vt:lpstr>Quicksand SemiBold</vt:lpstr>
      <vt:lpstr>TimesNewRomanPS-ItalicMT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Emirhan Kişmir</dc:creator>
  <cp:lastModifiedBy>Emirhan Kişmir</cp:lastModifiedBy>
  <cp:revision>6</cp:revision>
  <dcterms:created xsi:type="dcterms:W3CDTF">2024-09-04T19:43:28Z</dcterms:created>
  <dcterms:modified xsi:type="dcterms:W3CDTF">2024-09-29T23:07:23Z</dcterms:modified>
</cp:coreProperties>
</file>